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31"/>
  </p:notesMasterIdLst>
  <p:sldIdLst>
    <p:sldId id="602" r:id="rId2"/>
    <p:sldId id="256" r:id="rId3"/>
    <p:sldId id="592" r:id="rId4"/>
    <p:sldId id="372" r:id="rId5"/>
    <p:sldId id="282" r:id="rId6"/>
    <p:sldId id="279" r:id="rId7"/>
    <p:sldId id="532" r:id="rId8"/>
    <p:sldId id="603" r:id="rId9"/>
    <p:sldId id="601" r:id="rId10"/>
    <p:sldId id="519" r:id="rId11"/>
    <p:sldId id="604" r:id="rId12"/>
    <p:sldId id="360" r:id="rId13"/>
    <p:sldId id="605" r:id="rId14"/>
    <p:sldId id="610" r:id="rId15"/>
    <p:sldId id="511" r:id="rId16"/>
    <p:sldId id="607" r:id="rId17"/>
    <p:sldId id="289" r:id="rId18"/>
    <p:sldId id="611" r:id="rId19"/>
    <p:sldId id="308" r:id="rId20"/>
    <p:sldId id="352" r:id="rId21"/>
    <p:sldId id="373" r:id="rId22"/>
    <p:sldId id="612" r:id="rId23"/>
    <p:sldId id="613" r:id="rId24"/>
    <p:sldId id="559" r:id="rId25"/>
    <p:sldId id="294" r:id="rId26"/>
    <p:sldId id="614" r:id="rId27"/>
    <p:sldId id="615" r:id="rId28"/>
    <p:sldId id="616" r:id="rId29"/>
    <p:sldId id="59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ED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sorterViewPr>
    <p:cViewPr>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D8AC3-3A75-4257-9B78-925FDA8B8777}" type="datetimeFigureOut">
              <a:rPr lang="fr-FR" smtClean="0"/>
              <a:t>08/05/2023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93BBD-E92C-4789-873D-72389132135A}" type="slidenum">
              <a:rPr lang="fr-FR" smtClean="0"/>
              <a:t>‹N°›</a:t>
            </a:fld>
            <a:endParaRPr lang="fr-FR"/>
          </a:p>
        </p:txBody>
      </p:sp>
    </p:spTree>
    <p:extLst>
      <p:ext uri="{BB962C8B-B14F-4D97-AF65-F5344CB8AC3E}">
        <p14:creationId xmlns:p14="http://schemas.microsoft.com/office/powerpoint/2010/main" val="202329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BF2618A-6F4A-4891-8242-4DF70F885F3E}"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8682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C493E-30DC-2D58-4FDA-D6D8F3C569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8869FC5B-3FD2-9CC5-AE4B-5FBFC336C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F529D351-2BED-51D0-D239-AA09632D02BD}"/>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5" name="Footer Placeholder 4">
            <a:extLst>
              <a:ext uri="{FF2B5EF4-FFF2-40B4-BE49-F238E27FC236}">
                <a16:creationId xmlns:a16="http://schemas.microsoft.com/office/drawing/2014/main" xmlns="" id="{09DAD485-0ABA-6483-B206-B0A4112180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C6928B3-CF98-673E-6148-EDF5F7BC0745}"/>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263723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C268AC-AE52-1CAC-51F4-439696DED60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DAB62DD5-92E3-5FC2-FCF9-E17DE3369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A8664535-2893-0D21-DB1B-802310701EC4}"/>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5" name="Footer Placeholder 4">
            <a:extLst>
              <a:ext uri="{FF2B5EF4-FFF2-40B4-BE49-F238E27FC236}">
                <a16:creationId xmlns:a16="http://schemas.microsoft.com/office/drawing/2014/main" xmlns="" id="{E89B792B-7778-49F1-0773-4AEA46E61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8A925EC-D5B7-F5D5-1E1A-CB776B55E0FF}"/>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222611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3DB7D4-EC50-6CA6-1DDE-E52EFCE601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F3B15618-CA4F-ABCC-F7FB-D339F1171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E4CE1033-A076-4738-1CC1-CB5203336649}"/>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5" name="Footer Placeholder 4">
            <a:extLst>
              <a:ext uri="{FF2B5EF4-FFF2-40B4-BE49-F238E27FC236}">
                <a16:creationId xmlns:a16="http://schemas.microsoft.com/office/drawing/2014/main" xmlns="" id="{36AEF7DD-DCD7-12EA-0AB7-CEB4C8BBF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27288F8-3E99-8264-35E3-7A023774DA05}"/>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72841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4A5B0-D925-BD1B-D1A7-2CE2B08D87F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F481AADE-C436-968C-75CB-677C72CD6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3216F934-68FB-36F8-A2DC-7D0F373C6249}"/>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5" name="Footer Placeholder 4">
            <a:extLst>
              <a:ext uri="{FF2B5EF4-FFF2-40B4-BE49-F238E27FC236}">
                <a16:creationId xmlns:a16="http://schemas.microsoft.com/office/drawing/2014/main" xmlns="" id="{6DE4B704-9E76-CE2F-D08F-E575AC2B7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45E3DF-5C79-CAFC-2812-4E19B9DDA557}"/>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313412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551F4-47A4-DBED-50C8-2CA774208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xmlns="" id="{CC03469E-F57C-D280-6379-14648AB0D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A25BE82-2038-95DB-791E-4F3347C6426E}"/>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5" name="Footer Placeholder 4">
            <a:extLst>
              <a:ext uri="{FF2B5EF4-FFF2-40B4-BE49-F238E27FC236}">
                <a16:creationId xmlns:a16="http://schemas.microsoft.com/office/drawing/2014/main" xmlns="" id="{4A62774A-2963-3987-C366-83DA54D21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D836A5-F825-DA2D-74E8-B4274FA5D524}"/>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93693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35EE0-B4BC-FD32-C30C-4C8C9D39993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9BBE7667-0252-B7EC-BB95-FF51CF9EB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xmlns="" id="{6F9698E0-F165-E3F9-038F-9E312E8F9F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xmlns="" id="{8B2D79E3-E202-82B8-43AF-43B377266C16}"/>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6" name="Footer Placeholder 5">
            <a:extLst>
              <a:ext uri="{FF2B5EF4-FFF2-40B4-BE49-F238E27FC236}">
                <a16:creationId xmlns:a16="http://schemas.microsoft.com/office/drawing/2014/main" xmlns="" id="{80556D5C-DC8F-A0C7-E097-75B0BEBBA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35AA779-421B-DC28-8C87-A6F7BC6EA779}"/>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90536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F6EB8-536C-FA98-4123-0C57720D613B}"/>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50B84B31-C556-7CBC-2E83-B1BD52270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85ECFF-D44E-6945-B4A8-A19F0DAD02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xmlns="" id="{A4B88875-8653-5EC8-1065-4506DC717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932047-91F5-ECBB-FE93-0336FFBA62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xmlns="" id="{7A09832E-A443-C865-7C39-C97A0DC55835}"/>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8" name="Footer Placeholder 7">
            <a:extLst>
              <a:ext uri="{FF2B5EF4-FFF2-40B4-BE49-F238E27FC236}">
                <a16:creationId xmlns:a16="http://schemas.microsoft.com/office/drawing/2014/main" xmlns="" id="{206537AF-25C5-CFD3-51C8-09532C9190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98064D8-A8D0-52E0-A63D-7077C7056CAC}"/>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4561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EEB6F-2126-4A41-3FF4-6EBF04F2298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xmlns="" id="{FF3541DD-B329-5F00-1CE9-A2A87F07714E}"/>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4" name="Footer Placeholder 3">
            <a:extLst>
              <a:ext uri="{FF2B5EF4-FFF2-40B4-BE49-F238E27FC236}">
                <a16:creationId xmlns:a16="http://schemas.microsoft.com/office/drawing/2014/main" xmlns="" id="{3B266ED3-A711-EECF-7AFA-7F612CD7E4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4455AA7-7669-FB08-BCC5-D83232200222}"/>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19835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BDDA90-EA0B-4329-9C09-BFE4FB2E1BFC}"/>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3" name="Footer Placeholder 2">
            <a:extLst>
              <a:ext uri="{FF2B5EF4-FFF2-40B4-BE49-F238E27FC236}">
                <a16:creationId xmlns:a16="http://schemas.microsoft.com/office/drawing/2014/main" xmlns="" id="{DECFF31E-B331-7AA4-F3CB-879459D352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A10EEAF-8DA6-A9FF-69D8-55E1F3951B52}"/>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90287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6C23A-91F6-E743-08F8-32C5F4115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33FE642A-0F53-ED0A-2BE5-3BD467395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B1C1BA3A-1782-4D87-0A98-932AB31C0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E5EF14-FB75-C8E9-D765-F5B63A3FA83B}"/>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6" name="Footer Placeholder 5">
            <a:extLst>
              <a:ext uri="{FF2B5EF4-FFF2-40B4-BE49-F238E27FC236}">
                <a16:creationId xmlns:a16="http://schemas.microsoft.com/office/drawing/2014/main" xmlns="" id="{AA307EF0-EB38-1D45-697E-DDC46D8A65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CF25738-0D17-D869-61CB-EF85EBA6AEA7}"/>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24466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78C47-0140-956B-38AA-020095477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4B2E5140-85A2-061C-8EAF-6F2D5D92C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A669ABAD-78FD-7C29-82A5-4D2C7F280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9CFEAD-252F-0308-4A32-622C949D079F}"/>
              </a:ext>
            </a:extLst>
          </p:cNvPr>
          <p:cNvSpPr>
            <a:spLocks noGrp="1"/>
          </p:cNvSpPr>
          <p:nvPr>
            <p:ph type="dt" sz="half" idx="10"/>
          </p:nvPr>
        </p:nvSpPr>
        <p:spPr/>
        <p:txBody>
          <a:bodyPr/>
          <a:lstStyle/>
          <a:p>
            <a:fld id="{1661375A-C223-44C8-917C-F7C3A1BCD50F}" type="datetimeFigureOut">
              <a:rPr lang="en-GB" smtClean="0"/>
              <a:t>08/05/2023</a:t>
            </a:fld>
            <a:endParaRPr lang="en-GB"/>
          </a:p>
        </p:txBody>
      </p:sp>
      <p:sp>
        <p:nvSpPr>
          <p:cNvPr id="6" name="Footer Placeholder 5">
            <a:extLst>
              <a:ext uri="{FF2B5EF4-FFF2-40B4-BE49-F238E27FC236}">
                <a16:creationId xmlns:a16="http://schemas.microsoft.com/office/drawing/2014/main" xmlns="" id="{D1C2112E-BC76-3578-0455-FEFBEEF25B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0BD5CEE-2212-F4E0-038A-1F7A9A2E0452}"/>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425746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EFBCB8-9882-FC2B-C803-1D7F7E7A1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27F9131C-3D6B-EB03-280E-B2676541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6E87F8E0-AC47-A01C-86F4-B4CAA86A7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269BF-9DA3-4670-82FE-FD76E6749B51}" type="datetimeFigureOut">
              <a:rPr lang="fr-FR" smtClean="0"/>
              <a:t>08/05/2023</a:t>
            </a:fld>
            <a:endParaRPr lang="fr-FR"/>
          </a:p>
        </p:txBody>
      </p:sp>
      <p:sp>
        <p:nvSpPr>
          <p:cNvPr id="5" name="Footer Placeholder 4">
            <a:extLst>
              <a:ext uri="{FF2B5EF4-FFF2-40B4-BE49-F238E27FC236}">
                <a16:creationId xmlns:a16="http://schemas.microsoft.com/office/drawing/2014/main" xmlns="" id="{862AF706-909F-ACE6-48A4-AB27085DB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1A497893-56FF-B72D-8458-6B880EB06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DD364-D290-4740-960F-5496E15E57FC}" type="slidenum">
              <a:rPr lang="fr-FR" smtClean="0"/>
              <a:t>‹N°›</a:t>
            </a:fld>
            <a:endParaRPr lang="fr-FR"/>
          </a:p>
        </p:txBody>
      </p:sp>
    </p:spTree>
    <p:extLst>
      <p:ext uri="{BB962C8B-B14F-4D97-AF65-F5344CB8AC3E}">
        <p14:creationId xmlns:p14="http://schemas.microsoft.com/office/powerpoint/2010/main" val="13662558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E2D4E2AE-0674-CE8D-56BD-512D184AE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132320"/>
          </a:xfrm>
          <a:prstGeom prst="rect">
            <a:avLst/>
          </a:prstGeom>
        </p:spPr>
      </p:pic>
    </p:spTree>
    <p:extLst>
      <p:ext uri="{BB962C8B-B14F-4D97-AF65-F5344CB8AC3E}">
        <p14:creationId xmlns:p14="http://schemas.microsoft.com/office/powerpoint/2010/main" val="399526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xmlns="" id="{5D6FFB8C-43C0-4CD4-A3D5-2AAA84890533}"/>
              </a:ext>
            </a:extLst>
          </p:cNvPr>
          <p:cNvSpPr/>
          <p:nvPr/>
        </p:nvSpPr>
        <p:spPr>
          <a:xfrm rot="14360267">
            <a:off x="8038227" y="1920977"/>
            <a:ext cx="330200" cy="957586"/>
          </a:xfrm>
          <a:prstGeom prst="triangle">
            <a:avLst>
              <a:gd name="adj" fmla="val 70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xmlns="" id="{D94DCED0-CED1-4ACE-89F4-C8E7123A95FC}"/>
              </a:ext>
            </a:extLst>
          </p:cNvPr>
          <p:cNvSpPr/>
          <p:nvPr/>
        </p:nvSpPr>
        <p:spPr>
          <a:xfrm rot="17358869">
            <a:off x="7977847" y="4511237"/>
            <a:ext cx="330200" cy="87012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xmlns="" id="{72E3224A-48F0-4040-8D92-2C7BE95BB758}"/>
              </a:ext>
            </a:extLst>
          </p:cNvPr>
          <p:cNvSpPr/>
          <p:nvPr/>
        </p:nvSpPr>
        <p:spPr>
          <a:xfrm rot="3964757">
            <a:off x="3884499" y="4511238"/>
            <a:ext cx="330200" cy="870123"/>
          </a:xfrm>
          <a:prstGeom prst="triangle">
            <a:avLst>
              <a:gd name="adj" fmla="val 7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xmlns="" id="{BD5BBCC8-5D0D-4FD7-A9A5-E5EDAAF07937}"/>
              </a:ext>
            </a:extLst>
          </p:cNvPr>
          <p:cNvSpPr/>
          <p:nvPr/>
        </p:nvSpPr>
        <p:spPr>
          <a:xfrm rot="6556496">
            <a:off x="3873786" y="1826955"/>
            <a:ext cx="330200" cy="856983"/>
          </a:xfrm>
          <a:prstGeom prst="triangle">
            <a:avLst>
              <a:gd name="adj" fmla="val 705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1504DF71-1CBC-47AE-B330-1440CF7E44DE}"/>
              </a:ext>
            </a:extLst>
          </p:cNvPr>
          <p:cNvSpPr/>
          <p:nvPr/>
        </p:nvSpPr>
        <p:spPr>
          <a:xfrm>
            <a:off x="4292600" y="1900388"/>
            <a:ext cx="3416300" cy="3416300"/>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ED2CA71B-2ACA-4DEE-95FD-5C8AA6931574}"/>
              </a:ext>
            </a:extLst>
          </p:cNvPr>
          <p:cNvSpPr/>
          <p:nvPr/>
        </p:nvSpPr>
        <p:spPr>
          <a:xfrm>
            <a:off x="1092200" y="4582585"/>
            <a:ext cx="2686050" cy="125538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xmlns="" id="{99F2D68C-917F-4D0C-8E8B-8B0D0321F1DF}"/>
              </a:ext>
            </a:extLst>
          </p:cNvPr>
          <p:cNvSpPr/>
          <p:nvPr/>
        </p:nvSpPr>
        <p:spPr>
          <a:xfrm>
            <a:off x="1092200" y="1404308"/>
            <a:ext cx="2686050" cy="125538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5F53DB4E-EEF6-4BF5-AB65-BF3F01695DC5}"/>
              </a:ext>
            </a:extLst>
          </p:cNvPr>
          <p:cNvSpPr/>
          <p:nvPr/>
        </p:nvSpPr>
        <p:spPr>
          <a:xfrm>
            <a:off x="4610100" y="2208842"/>
            <a:ext cx="2781300" cy="2781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F0F7D4B2-5C42-4B8D-9B44-D6FFCE779411}"/>
              </a:ext>
            </a:extLst>
          </p:cNvPr>
          <p:cNvSpPr/>
          <p:nvPr/>
        </p:nvSpPr>
        <p:spPr>
          <a:xfrm>
            <a:off x="8502650" y="1404308"/>
            <a:ext cx="2686050" cy="125538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xmlns="" id="{0768B0DB-591D-4FB9-AC66-5AA722E48553}"/>
              </a:ext>
            </a:extLst>
          </p:cNvPr>
          <p:cNvSpPr/>
          <p:nvPr/>
        </p:nvSpPr>
        <p:spPr>
          <a:xfrm>
            <a:off x="8502650" y="4582585"/>
            <a:ext cx="2686049" cy="125538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xmlns="" id="{8DC2CBB4-83C8-4663-8CE9-A945B2A34681}"/>
              </a:ext>
            </a:extLst>
          </p:cNvPr>
          <p:cNvSpPr txBox="1"/>
          <p:nvPr/>
        </p:nvSpPr>
        <p:spPr>
          <a:xfrm>
            <a:off x="1122067" y="4554004"/>
            <a:ext cx="2651222"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الاستعانة بخبير من خارج الجامعة متخصص </a:t>
            </a:r>
            <a:endParaRPr lang="en-GB" dirty="0"/>
          </a:p>
        </p:txBody>
      </p:sp>
      <p:sp>
        <p:nvSpPr>
          <p:cNvPr id="72" name="TextBox 71">
            <a:extLst>
              <a:ext uri="{FF2B5EF4-FFF2-40B4-BE49-F238E27FC236}">
                <a16:creationId xmlns:a16="http://schemas.microsoft.com/office/drawing/2014/main" xmlns="" id="{750AD01D-4CD0-4E97-86C6-9210FF300D58}"/>
              </a:ext>
            </a:extLst>
          </p:cNvPr>
          <p:cNvSpPr txBox="1"/>
          <p:nvPr/>
        </p:nvSpPr>
        <p:spPr>
          <a:xfrm>
            <a:off x="1119094" y="1310756"/>
            <a:ext cx="2487713"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أستاذ مناقش متخصص في الفكرة الأساسية للموضوع؛</a:t>
            </a:r>
            <a:endParaRPr lang="en-GB" dirty="0"/>
          </a:p>
        </p:txBody>
      </p:sp>
      <p:sp>
        <p:nvSpPr>
          <p:cNvPr id="73" name="TextBox 72">
            <a:extLst>
              <a:ext uri="{FF2B5EF4-FFF2-40B4-BE49-F238E27FC236}">
                <a16:creationId xmlns:a16="http://schemas.microsoft.com/office/drawing/2014/main" xmlns="" id="{548DCDA7-1221-4F37-B307-D66695EC57DF}"/>
              </a:ext>
            </a:extLst>
          </p:cNvPr>
          <p:cNvSpPr txBox="1"/>
          <p:nvPr/>
        </p:nvSpPr>
        <p:spPr>
          <a:xfrm>
            <a:off x="8831221" y="1663632"/>
            <a:ext cx="2067007"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المشرف أو فرقة الإشراف؛</a:t>
            </a:r>
            <a:endParaRPr kumimoji="0" lang="en-GB"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74" name="TextBox 73">
            <a:extLst>
              <a:ext uri="{FF2B5EF4-FFF2-40B4-BE49-F238E27FC236}">
                <a16:creationId xmlns:a16="http://schemas.microsoft.com/office/drawing/2014/main" xmlns="" id="{42D56978-6706-4B76-ADC3-CCB84BA10F0C}"/>
              </a:ext>
            </a:extLst>
          </p:cNvPr>
          <p:cNvSpPr txBox="1"/>
          <p:nvPr/>
        </p:nvSpPr>
        <p:spPr>
          <a:xfrm>
            <a:off x="9011381" y="3397555"/>
            <a:ext cx="2067007"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Your Text Here</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5" name="TextBox 74">
            <a:extLst>
              <a:ext uri="{FF2B5EF4-FFF2-40B4-BE49-F238E27FC236}">
                <a16:creationId xmlns:a16="http://schemas.microsoft.com/office/drawing/2014/main" xmlns="" id="{392AE5F8-6D59-40E0-97B0-C1CD013DDDCE}"/>
              </a:ext>
            </a:extLst>
          </p:cNvPr>
          <p:cNvSpPr txBox="1"/>
          <p:nvPr/>
        </p:nvSpPr>
        <p:spPr>
          <a:xfrm>
            <a:off x="8699377" y="4582392"/>
            <a:ext cx="2370556"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أستاذ متخصص في مخطط الأعمال </a:t>
            </a:r>
            <a:r>
              <a:rPr lang="en-US" dirty="0"/>
              <a:t>BMC)</a:t>
            </a:r>
            <a:r>
              <a:rPr lang="ar-DZ" dirty="0"/>
              <a:t>)</a:t>
            </a:r>
            <a:r>
              <a:rPr lang="en-US" dirty="0"/>
              <a:t>؛</a:t>
            </a:r>
            <a:endParaRPr lang="en-GB" dirty="0"/>
          </a:p>
        </p:txBody>
      </p:sp>
      <p:sp>
        <p:nvSpPr>
          <p:cNvPr id="76" name="TextBox 75">
            <a:extLst>
              <a:ext uri="{FF2B5EF4-FFF2-40B4-BE49-F238E27FC236}">
                <a16:creationId xmlns:a16="http://schemas.microsoft.com/office/drawing/2014/main" xmlns="" id="{FD74D588-B338-4998-ACA4-3B9ADC3419E4}"/>
              </a:ext>
            </a:extLst>
          </p:cNvPr>
          <p:cNvSpPr txBox="1"/>
          <p:nvPr/>
        </p:nvSpPr>
        <p:spPr>
          <a:xfrm>
            <a:off x="4534379" y="2873208"/>
            <a:ext cx="2932742" cy="144655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لجنة </a:t>
            </a:r>
            <a:endParaRPr kumimoji="0" lang="fr-FR" sz="44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المناقشة</a:t>
            </a:r>
            <a:endParaRPr kumimoji="0" lang="en-GB" sz="4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xmlns="" id="{663592DE-3E9E-477A-AE77-DF95203C0AF4}"/>
              </a:ext>
            </a:extLst>
          </p:cNvPr>
          <p:cNvSpPr txBox="1"/>
          <p:nvPr/>
        </p:nvSpPr>
        <p:spPr>
          <a:xfrm>
            <a:off x="1202749" y="235148"/>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رابعا: لجنة المناقشة</a:t>
            </a:r>
          </a:p>
        </p:txBody>
      </p:sp>
    </p:spTree>
    <p:extLst>
      <p:ext uri="{BB962C8B-B14F-4D97-AF65-F5344CB8AC3E}">
        <p14:creationId xmlns:p14="http://schemas.microsoft.com/office/powerpoint/2010/main" val="30202574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xmlns="" id="{8016977A-112F-4154-95F5-0608714FBFEE}"/>
              </a:ext>
            </a:extLst>
          </p:cNvPr>
          <p:cNvSpPr txBox="1"/>
          <p:nvPr/>
        </p:nvSpPr>
        <p:spPr>
          <a:xfrm>
            <a:off x="2858866" y="2549213"/>
            <a:ext cx="8899797" cy="4247317"/>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الأولى: </a:t>
            </a:r>
            <a:r>
              <a:rPr lang="ar-DZ" sz="2800" b="1" dirty="0">
                <a:solidFill>
                  <a:srgbClr val="282F39"/>
                </a:solidFill>
                <a:latin typeface="Sakkal Majalla" panose="02000000000000000000" pitchFamily="2" charset="-78"/>
                <a:cs typeface="Sakkal Majalla" panose="02000000000000000000" pitchFamily="2" charset="-78"/>
              </a:rPr>
              <a:t>يتم إعداد  المذكرة بالطريقة المتعارف عليها   بالإضافة إلى ملحق مستقل   يتعلق بالـ </a:t>
            </a:r>
            <a:r>
              <a:rPr lang="fr-FR" sz="2800" b="1" dirty="0">
                <a:solidFill>
                  <a:srgbClr val="282F39"/>
                </a:solidFill>
                <a:latin typeface="Sakkal Majalla" panose="02000000000000000000" pitchFamily="2" charset="-78"/>
                <a:cs typeface="Sakkal Majalla" panose="02000000000000000000" pitchFamily="2" charset="-78"/>
              </a:rPr>
              <a:t>BMC ، </a:t>
            </a:r>
            <a:r>
              <a:rPr lang="ar-DZ" sz="2800" b="1" dirty="0">
                <a:solidFill>
                  <a:srgbClr val="282F39"/>
                </a:solidFill>
                <a:latin typeface="Sakkal Majalla" panose="02000000000000000000" pitchFamily="2" charset="-78"/>
                <a:cs typeface="Sakkal Majalla" panose="02000000000000000000" pitchFamily="2" charset="-78"/>
              </a:rPr>
              <a:t>والبطاقة الفنية للمشروع في حدود 30 صفحة.</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الثانية: </a:t>
            </a:r>
            <a:r>
              <a:rPr lang="ar-DZ" sz="2800" b="1" dirty="0">
                <a:solidFill>
                  <a:srgbClr val="282F39"/>
                </a:solidFill>
                <a:latin typeface="Sakkal Majalla" panose="02000000000000000000" pitchFamily="2" charset="-78"/>
                <a:cs typeface="Sakkal Majalla" panose="02000000000000000000" pitchFamily="2" charset="-78"/>
              </a:rPr>
              <a:t>يتم إعداد مذكرة التخرج في شكل مخطط أعمال مفصل مباشرة يشمل الدراسة التقنية والاقتصادية للمشروع بما فيها دراسة الجدوى (يكلف مسؤول الحاضنة بمساعدة الطلبة في إعداد مخطط الأعمال ودراسة الجدوى الاقتصادية).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 name="TextBox 25">
            <a:extLst>
              <a:ext uri="{FF2B5EF4-FFF2-40B4-BE49-F238E27FC236}">
                <a16:creationId xmlns:a16="http://schemas.microsoft.com/office/drawing/2014/main" xmlns="" id="{88D4F26B-FD8F-D020-19C9-F7D5A0D0F21E}"/>
              </a:ext>
            </a:extLst>
          </p:cNvPr>
          <p:cNvSpPr txBox="1"/>
          <p:nvPr/>
        </p:nvSpPr>
        <p:spPr>
          <a:xfrm>
            <a:off x="1202749" y="235148"/>
            <a:ext cx="10302960"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خامسا: محتوى المذكرة</a:t>
            </a:r>
            <a:endParaRPr lang="fr-FR"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(اختياري بين الحالتين)</a:t>
            </a:r>
          </a:p>
        </p:txBody>
      </p:sp>
      <p:sp>
        <p:nvSpPr>
          <p:cNvPr id="4" name="TextBox 4">
            <a:extLst>
              <a:ext uri="{FF2B5EF4-FFF2-40B4-BE49-F238E27FC236}">
                <a16:creationId xmlns:a16="http://schemas.microsoft.com/office/drawing/2014/main" xmlns="" id="{3FA4FEA5-DC0B-AAC4-C802-0D81818D00BA}"/>
              </a:ext>
            </a:extLst>
          </p:cNvPr>
          <p:cNvSpPr txBox="1"/>
          <p:nvPr/>
        </p:nvSpPr>
        <p:spPr>
          <a:xfrm>
            <a:off x="1832007" y="1722723"/>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تحتوى مذكرة التخرج على:</a:t>
            </a:r>
            <a:endParaRPr kumimoji="0" lang="ar-DZ" sz="40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pic>
        <p:nvPicPr>
          <p:cNvPr id="6" name="Image 5">
            <a:extLst>
              <a:ext uri="{FF2B5EF4-FFF2-40B4-BE49-F238E27FC236}">
                <a16:creationId xmlns:a16="http://schemas.microsoft.com/office/drawing/2014/main" xmlns="" id="{71A7E81F-4CF6-DF2C-B626-F830B879B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Tree>
    <p:extLst>
      <p:ext uri="{BB962C8B-B14F-4D97-AF65-F5344CB8AC3E}">
        <p14:creationId xmlns:p14="http://schemas.microsoft.com/office/powerpoint/2010/main" val="42716644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BBDCC75-D59D-4995-8A87-ABD2C9BA4578}"/>
              </a:ext>
            </a:extLst>
          </p:cNvPr>
          <p:cNvGrpSpPr/>
          <p:nvPr/>
        </p:nvGrpSpPr>
        <p:grpSpPr>
          <a:xfrm>
            <a:off x="422438" y="1159400"/>
            <a:ext cx="9926659" cy="5754246"/>
            <a:chOff x="4549775" y="1466850"/>
            <a:chExt cx="3092450" cy="3922713"/>
          </a:xfrm>
        </p:grpSpPr>
        <p:sp>
          <p:nvSpPr>
            <p:cNvPr id="6" name="Freeform 5">
              <a:extLst>
                <a:ext uri="{FF2B5EF4-FFF2-40B4-BE49-F238E27FC236}">
                  <a16:creationId xmlns:a16="http://schemas.microsoft.com/office/drawing/2014/main" xmlns=""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xmlns=""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xmlns="" id="{1CD51FE4-1BE9-4725-8C5E-D585E86C49EB}"/>
              </a:ext>
            </a:extLst>
          </p:cNvPr>
          <p:cNvGrpSpPr/>
          <p:nvPr/>
        </p:nvGrpSpPr>
        <p:grpSpPr>
          <a:xfrm>
            <a:off x="1916621" y="3860754"/>
            <a:ext cx="1462984" cy="2261827"/>
            <a:chOff x="7478257" y="2193205"/>
            <a:chExt cx="452893" cy="700189"/>
          </a:xfrm>
        </p:grpSpPr>
        <p:sp>
          <p:nvSpPr>
            <p:cNvPr id="11" name="Oval 10">
              <a:extLst>
                <a:ext uri="{FF2B5EF4-FFF2-40B4-BE49-F238E27FC236}">
                  <a16:creationId xmlns:a16="http://schemas.microsoft.com/office/drawing/2014/main" xmlns=""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17">
              <a:extLst>
                <a:ext uri="{FF2B5EF4-FFF2-40B4-BE49-F238E27FC236}">
                  <a16:creationId xmlns:a16="http://schemas.microsoft.com/office/drawing/2014/main" xmlns=""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xmlns="" id="{043ABD47-F9C4-4180-B251-BA5EA328BD7A}"/>
              </a:ext>
            </a:extLst>
          </p:cNvPr>
          <p:cNvGrpSpPr/>
          <p:nvPr/>
        </p:nvGrpSpPr>
        <p:grpSpPr>
          <a:xfrm>
            <a:off x="107950" y="67734"/>
            <a:ext cx="10839450" cy="6701366"/>
            <a:chOff x="2943225" y="38100"/>
            <a:chExt cx="6305550" cy="6818313"/>
          </a:xfrm>
          <a:solidFill>
            <a:schemeClr val="bg1"/>
          </a:solidFill>
        </p:grpSpPr>
        <p:sp>
          <p:nvSpPr>
            <p:cNvPr id="103" name="Freeform 86">
              <a:extLst>
                <a:ext uri="{FF2B5EF4-FFF2-40B4-BE49-F238E27FC236}">
                  <a16:creationId xmlns:a16="http://schemas.microsoft.com/office/drawing/2014/main" xmlns=""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89">
              <a:extLst>
                <a:ext uri="{FF2B5EF4-FFF2-40B4-BE49-F238E27FC236}">
                  <a16:creationId xmlns:a16="http://schemas.microsoft.com/office/drawing/2014/main" xmlns=""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5" name="Freeform 90">
              <a:extLst>
                <a:ext uri="{FF2B5EF4-FFF2-40B4-BE49-F238E27FC236}">
                  <a16:creationId xmlns:a16="http://schemas.microsoft.com/office/drawing/2014/main" xmlns=""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91">
              <a:extLst>
                <a:ext uri="{FF2B5EF4-FFF2-40B4-BE49-F238E27FC236}">
                  <a16:creationId xmlns:a16="http://schemas.microsoft.com/office/drawing/2014/main" xmlns=""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7" name="Freeform 92">
              <a:extLst>
                <a:ext uri="{FF2B5EF4-FFF2-40B4-BE49-F238E27FC236}">
                  <a16:creationId xmlns:a16="http://schemas.microsoft.com/office/drawing/2014/main" xmlns=""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8" name="Freeform 93">
              <a:extLst>
                <a:ext uri="{FF2B5EF4-FFF2-40B4-BE49-F238E27FC236}">
                  <a16:creationId xmlns:a16="http://schemas.microsoft.com/office/drawing/2014/main" xmlns=""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9" name="Freeform 94">
              <a:extLst>
                <a:ext uri="{FF2B5EF4-FFF2-40B4-BE49-F238E27FC236}">
                  <a16:creationId xmlns:a16="http://schemas.microsoft.com/office/drawing/2014/main" xmlns=""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0" name="Freeform 95">
              <a:extLst>
                <a:ext uri="{FF2B5EF4-FFF2-40B4-BE49-F238E27FC236}">
                  <a16:creationId xmlns:a16="http://schemas.microsoft.com/office/drawing/2014/main" xmlns=""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1" name="Freeform 96">
              <a:extLst>
                <a:ext uri="{FF2B5EF4-FFF2-40B4-BE49-F238E27FC236}">
                  <a16:creationId xmlns:a16="http://schemas.microsoft.com/office/drawing/2014/main" xmlns=""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2" name="Freeform 97">
              <a:extLst>
                <a:ext uri="{FF2B5EF4-FFF2-40B4-BE49-F238E27FC236}">
                  <a16:creationId xmlns:a16="http://schemas.microsoft.com/office/drawing/2014/main" xmlns=""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3" name="Freeform 98">
              <a:extLst>
                <a:ext uri="{FF2B5EF4-FFF2-40B4-BE49-F238E27FC236}">
                  <a16:creationId xmlns:a16="http://schemas.microsoft.com/office/drawing/2014/main" xmlns=""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4" name="Freeform 99">
              <a:extLst>
                <a:ext uri="{FF2B5EF4-FFF2-40B4-BE49-F238E27FC236}">
                  <a16:creationId xmlns:a16="http://schemas.microsoft.com/office/drawing/2014/main" xmlns=""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5" name="Freeform 100">
              <a:extLst>
                <a:ext uri="{FF2B5EF4-FFF2-40B4-BE49-F238E27FC236}">
                  <a16:creationId xmlns:a16="http://schemas.microsoft.com/office/drawing/2014/main" xmlns=""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6" name="Freeform 101">
              <a:extLst>
                <a:ext uri="{FF2B5EF4-FFF2-40B4-BE49-F238E27FC236}">
                  <a16:creationId xmlns:a16="http://schemas.microsoft.com/office/drawing/2014/main" xmlns=""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7" name="Freeform 102">
              <a:extLst>
                <a:ext uri="{FF2B5EF4-FFF2-40B4-BE49-F238E27FC236}">
                  <a16:creationId xmlns:a16="http://schemas.microsoft.com/office/drawing/2014/main" xmlns=""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8" name="Freeform 103">
              <a:extLst>
                <a:ext uri="{FF2B5EF4-FFF2-40B4-BE49-F238E27FC236}">
                  <a16:creationId xmlns:a16="http://schemas.microsoft.com/office/drawing/2014/main" xmlns=""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9" name="Freeform 104">
              <a:extLst>
                <a:ext uri="{FF2B5EF4-FFF2-40B4-BE49-F238E27FC236}">
                  <a16:creationId xmlns:a16="http://schemas.microsoft.com/office/drawing/2014/main" xmlns=""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0" name="Freeform 105">
              <a:extLst>
                <a:ext uri="{FF2B5EF4-FFF2-40B4-BE49-F238E27FC236}">
                  <a16:creationId xmlns:a16="http://schemas.microsoft.com/office/drawing/2014/main" xmlns=""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1" name="Freeform 106">
              <a:extLst>
                <a:ext uri="{FF2B5EF4-FFF2-40B4-BE49-F238E27FC236}">
                  <a16:creationId xmlns:a16="http://schemas.microsoft.com/office/drawing/2014/main" xmlns=""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2" name="Freeform 107">
              <a:extLst>
                <a:ext uri="{FF2B5EF4-FFF2-40B4-BE49-F238E27FC236}">
                  <a16:creationId xmlns:a16="http://schemas.microsoft.com/office/drawing/2014/main" xmlns=""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3" name="Freeform 108">
              <a:extLst>
                <a:ext uri="{FF2B5EF4-FFF2-40B4-BE49-F238E27FC236}">
                  <a16:creationId xmlns:a16="http://schemas.microsoft.com/office/drawing/2014/main" xmlns=""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4" name="Freeform 109">
              <a:extLst>
                <a:ext uri="{FF2B5EF4-FFF2-40B4-BE49-F238E27FC236}">
                  <a16:creationId xmlns:a16="http://schemas.microsoft.com/office/drawing/2014/main" xmlns=""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5" name="Freeform 110">
              <a:extLst>
                <a:ext uri="{FF2B5EF4-FFF2-40B4-BE49-F238E27FC236}">
                  <a16:creationId xmlns:a16="http://schemas.microsoft.com/office/drawing/2014/main" xmlns=""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6" name="Freeform 111">
              <a:extLst>
                <a:ext uri="{FF2B5EF4-FFF2-40B4-BE49-F238E27FC236}">
                  <a16:creationId xmlns:a16="http://schemas.microsoft.com/office/drawing/2014/main" xmlns=""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7" name="Freeform 112">
              <a:extLst>
                <a:ext uri="{FF2B5EF4-FFF2-40B4-BE49-F238E27FC236}">
                  <a16:creationId xmlns:a16="http://schemas.microsoft.com/office/drawing/2014/main" xmlns=""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8" name="Freeform 113">
              <a:extLst>
                <a:ext uri="{FF2B5EF4-FFF2-40B4-BE49-F238E27FC236}">
                  <a16:creationId xmlns:a16="http://schemas.microsoft.com/office/drawing/2014/main" xmlns=""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9" name="Freeform 114">
              <a:extLst>
                <a:ext uri="{FF2B5EF4-FFF2-40B4-BE49-F238E27FC236}">
                  <a16:creationId xmlns:a16="http://schemas.microsoft.com/office/drawing/2014/main" xmlns=""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0" name="Freeform 115">
              <a:extLst>
                <a:ext uri="{FF2B5EF4-FFF2-40B4-BE49-F238E27FC236}">
                  <a16:creationId xmlns:a16="http://schemas.microsoft.com/office/drawing/2014/main" xmlns=""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1" name="Freeform 116">
              <a:extLst>
                <a:ext uri="{FF2B5EF4-FFF2-40B4-BE49-F238E27FC236}">
                  <a16:creationId xmlns:a16="http://schemas.microsoft.com/office/drawing/2014/main" xmlns=""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2" name="Freeform 117">
              <a:extLst>
                <a:ext uri="{FF2B5EF4-FFF2-40B4-BE49-F238E27FC236}">
                  <a16:creationId xmlns:a16="http://schemas.microsoft.com/office/drawing/2014/main" xmlns=""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3" name="Freeform 118">
              <a:extLst>
                <a:ext uri="{FF2B5EF4-FFF2-40B4-BE49-F238E27FC236}">
                  <a16:creationId xmlns:a16="http://schemas.microsoft.com/office/drawing/2014/main" xmlns=""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4" name="Freeform 119">
              <a:extLst>
                <a:ext uri="{FF2B5EF4-FFF2-40B4-BE49-F238E27FC236}">
                  <a16:creationId xmlns:a16="http://schemas.microsoft.com/office/drawing/2014/main" xmlns=""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5" name="Freeform 120">
              <a:extLst>
                <a:ext uri="{FF2B5EF4-FFF2-40B4-BE49-F238E27FC236}">
                  <a16:creationId xmlns:a16="http://schemas.microsoft.com/office/drawing/2014/main" xmlns=""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6" name="Freeform 121">
              <a:extLst>
                <a:ext uri="{FF2B5EF4-FFF2-40B4-BE49-F238E27FC236}">
                  <a16:creationId xmlns:a16="http://schemas.microsoft.com/office/drawing/2014/main" xmlns=""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7" name="Freeform 122">
              <a:extLst>
                <a:ext uri="{FF2B5EF4-FFF2-40B4-BE49-F238E27FC236}">
                  <a16:creationId xmlns:a16="http://schemas.microsoft.com/office/drawing/2014/main" xmlns=""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8" name="Freeform 123">
              <a:extLst>
                <a:ext uri="{FF2B5EF4-FFF2-40B4-BE49-F238E27FC236}">
                  <a16:creationId xmlns:a16="http://schemas.microsoft.com/office/drawing/2014/main" xmlns=""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9" name="Freeform 124">
              <a:extLst>
                <a:ext uri="{FF2B5EF4-FFF2-40B4-BE49-F238E27FC236}">
                  <a16:creationId xmlns:a16="http://schemas.microsoft.com/office/drawing/2014/main" xmlns=""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0" name="Freeform 125">
              <a:extLst>
                <a:ext uri="{FF2B5EF4-FFF2-40B4-BE49-F238E27FC236}">
                  <a16:creationId xmlns:a16="http://schemas.microsoft.com/office/drawing/2014/main" xmlns=""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1" name="Freeform 126">
              <a:extLst>
                <a:ext uri="{FF2B5EF4-FFF2-40B4-BE49-F238E27FC236}">
                  <a16:creationId xmlns:a16="http://schemas.microsoft.com/office/drawing/2014/main" xmlns=""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2" name="Freeform 127">
              <a:extLst>
                <a:ext uri="{FF2B5EF4-FFF2-40B4-BE49-F238E27FC236}">
                  <a16:creationId xmlns:a16="http://schemas.microsoft.com/office/drawing/2014/main" xmlns=""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3" name="Freeform 128">
              <a:extLst>
                <a:ext uri="{FF2B5EF4-FFF2-40B4-BE49-F238E27FC236}">
                  <a16:creationId xmlns:a16="http://schemas.microsoft.com/office/drawing/2014/main" xmlns=""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4" name="Freeform 129">
              <a:extLst>
                <a:ext uri="{FF2B5EF4-FFF2-40B4-BE49-F238E27FC236}">
                  <a16:creationId xmlns:a16="http://schemas.microsoft.com/office/drawing/2014/main" xmlns=""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5" name="Freeform 130">
              <a:extLst>
                <a:ext uri="{FF2B5EF4-FFF2-40B4-BE49-F238E27FC236}">
                  <a16:creationId xmlns:a16="http://schemas.microsoft.com/office/drawing/2014/main" xmlns=""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6" name="Freeform 131">
              <a:extLst>
                <a:ext uri="{FF2B5EF4-FFF2-40B4-BE49-F238E27FC236}">
                  <a16:creationId xmlns:a16="http://schemas.microsoft.com/office/drawing/2014/main" xmlns=""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7" name="Freeform 132">
              <a:extLst>
                <a:ext uri="{FF2B5EF4-FFF2-40B4-BE49-F238E27FC236}">
                  <a16:creationId xmlns:a16="http://schemas.microsoft.com/office/drawing/2014/main" xmlns=""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8" name="Freeform 133">
              <a:extLst>
                <a:ext uri="{FF2B5EF4-FFF2-40B4-BE49-F238E27FC236}">
                  <a16:creationId xmlns:a16="http://schemas.microsoft.com/office/drawing/2014/main" xmlns=""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9" name="Freeform 134">
              <a:extLst>
                <a:ext uri="{FF2B5EF4-FFF2-40B4-BE49-F238E27FC236}">
                  <a16:creationId xmlns:a16="http://schemas.microsoft.com/office/drawing/2014/main" xmlns=""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0" name="Freeform 135">
              <a:extLst>
                <a:ext uri="{FF2B5EF4-FFF2-40B4-BE49-F238E27FC236}">
                  <a16:creationId xmlns:a16="http://schemas.microsoft.com/office/drawing/2014/main" xmlns=""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1" name="Freeform 136">
              <a:extLst>
                <a:ext uri="{FF2B5EF4-FFF2-40B4-BE49-F238E27FC236}">
                  <a16:creationId xmlns:a16="http://schemas.microsoft.com/office/drawing/2014/main" xmlns=""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2" name="Freeform 137">
              <a:extLst>
                <a:ext uri="{FF2B5EF4-FFF2-40B4-BE49-F238E27FC236}">
                  <a16:creationId xmlns:a16="http://schemas.microsoft.com/office/drawing/2014/main" xmlns=""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3" name="Freeform 138">
              <a:extLst>
                <a:ext uri="{FF2B5EF4-FFF2-40B4-BE49-F238E27FC236}">
                  <a16:creationId xmlns:a16="http://schemas.microsoft.com/office/drawing/2014/main" xmlns=""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4" name="Freeform 139">
              <a:extLst>
                <a:ext uri="{FF2B5EF4-FFF2-40B4-BE49-F238E27FC236}">
                  <a16:creationId xmlns:a16="http://schemas.microsoft.com/office/drawing/2014/main" xmlns=""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5" name="Freeform 140">
              <a:extLst>
                <a:ext uri="{FF2B5EF4-FFF2-40B4-BE49-F238E27FC236}">
                  <a16:creationId xmlns:a16="http://schemas.microsoft.com/office/drawing/2014/main" xmlns=""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6" name="Freeform 141">
              <a:extLst>
                <a:ext uri="{FF2B5EF4-FFF2-40B4-BE49-F238E27FC236}">
                  <a16:creationId xmlns:a16="http://schemas.microsoft.com/office/drawing/2014/main" xmlns=""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7" name="Freeform 142">
              <a:extLst>
                <a:ext uri="{FF2B5EF4-FFF2-40B4-BE49-F238E27FC236}">
                  <a16:creationId xmlns:a16="http://schemas.microsoft.com/office/drawing/2014/main" xmlns=""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8" name="Freeform 143">
              <a:extLst>
                <a:ext uri="{FF2B5EF4-FFF2-40B4-BE49-F238E27FC236}">
                  <a16:creationId xmlns:a16="http://schemas.microsoft.com/office/drawing/2014/main" xmlns=""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xmlns="" id="{7B2A6F9E-F0E9-4622-ACDE-CB82326B5637}"/>
              </a:ext>
            </a:extLst>
          </p:cNvPr>
          <p:cNvGrpSpPr/>
          <p:nvPr/>
        </p:nvGrpSpPr>
        <p:grpSpPr>
          <a:xfrm>
            <a:off x="7589098" y="2567215"/>
            <a:ext cx="1166981" cy="1804195"/>
            <a:chOff x="7478257" y="2193205"/>
            <a:chExt cx="452893" cy="700189"/>
          </a:xfrm>
        </p:grpSpPr>
        <p:sp>
          <p:nvSpPr>
            <p:cNvPr id="160" name="Oval 159">
              <a:extLst>
                <a:ext uri="{FF2B5EF4-FFF2-40B4-BE49-F238E27FC236}">
                  <a16:creationId xmlns:a16="http://schemas.microsoft.com/office/drawing/2014/main" xmlns=""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1" name="Freeform 17">
              <a:extLst>
                <a:ext uri="{FF2B5EF4-FFF2-40B4-BE49-F238E27FC236}">
                  <a16:creationId xmlns:a16="http://schemas.microsoft.com/office/drawing/2014/main" xmlns=""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xmlns="" id="{B854ABA0-5487-4821-B2F2-349225F2294D}"/>
              </a:ext>
            </a:extLst>
          </p:cNvPr>
          <p:cNvGrpSpPr/>
          <p:nvPr/>
        </p:nvGrpSpPr>
        <p:grpSpPr>
          <a:xfrm>
            <a:off x="4955559" y="1575229"/>
            <a:ext cx="1033652" cy="1598064"/>
            <a:chOff x="7478257" y="2193205"/>
            <a:chExt cx="452893" cy="700189"/>
          </a:xfrm>
        </p:grpSpPr>
        <p:sp>
          <p:nvSpPr>
            <p:cNvPr id="163" name="Oval 162">
              <a:extLst>
                <a:ext uri="{FF2B5EF4-FFF2-40B4-BE49-F238E27FC236}">
                  <a16:creationId xmlns:a16="http://schemas.microsoft.com/office/drawing/2014/main" xmlns=""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4" name="Freeform 17">
              <a:extLst>
                <a:ext uri="{FF2B5EF4-FFF2-40B4-BE49-F238E27FC236}">
                  <a16:creationId xmlns:a16="http://schemas.microsoft.com/office/drawing/2014/main" xmlns=""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5" name="Group 164">
            <a:extLst>
              <a:ext uri="{FF2B5EF4-FFF2-40B4-BE49-F238E27FC236}">
                <a16:creationId xmlns:a16="http://schemas.microsoft.com/office/drawing/2014/main" xmlns="" id="{40B7FA44-8389-46FF-A2DC-574DD85B98DA}"/>
              </a:ext>
            </a:extLst>
          </p:cNvPr>
          <p:cNvGrpSpPr/>
          <p:nvPr/>
        </p:nvGrpSpPr>
        <p:grpSpPr>
          <a:xfrm>
            <a:off x="8999693" y="1231313"/>
            <a:ext cx="880050" cy="1360590"/>
            <a:chOff x="7478257" y="2193205"/>
            <a:chExt cx="452893" cy="700189"/>
          </a:xfrm>
        </p:grpSpPr>
        <p:sp>
          <p:nvSpPr>
            <p:cNvPr id="166" name="Oval 165">
              <a:extLst>
                <a:ext uri="{FF2B5EF4-FFF2-40B4-BE49-F238E27FC236}">
                  <a16:creationId xmlns:a16="http://schemas.microsoft.com/office/drawing/2014/main" xmlns=""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7" name="Freeform 17">
              <a:extLst>
                <a:ext uri="{FF2B5EF4-FFF2-40B4-BE49-F238E27FC236}">
                  <a16:creationId xmlns:a16="http://schemas.microsoft.com/office/drawing/2014/main" xmlns=""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68" name="TextBox 167">
            <a:extLst>
              <a:ext uri="{FF2B5EF4-FFF2-40B4-BE49-F238E27FC236}">
                <a16:creationId xmlns:a16="http://schemas.microsoft.com/office/drawing/2014/main" xmlns="" id="{B67F2147-4484-40D5-B546-A8F47DFE51AF}"/>
              </a:ext>
            </a:extLst>
          </p:cNvPr>
          <p:cNvSpPr txBox="1"/>
          <p:nvPr/>
        </p:nvSpPr>
        <p:spPr>
          <a:xfrm>
            <a:off x="2145346" y="4129219"/>
            <a:ext cx="103365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01</a:t>
            </a:r>
            <a:endParaRPr kumimoji="0" lang="en-GB" sz="5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9" name="TextBox 168">
            <a:extLst>
              <a:ext uri="{FF2B5EF4-FFF2-40B4-BE49-F238E27FC236}">
                <a16:creationId xmlns:a16="http://schemas.microsoft.com/office/drawing/2014/main" xmlns="" id="{34D2F6EE-113C-450F-8387-5A25F3043BEA}"/>
              </a:ext>
            </a:extLst>
          </p:cNvPr>
          <p:cNvSpPr txBox="1"/>
          <p:nvPr/>
        </p:nvSpPr>
        <p:spPr>
          <a:xfrm>
            <a:off x="7655762" y="2784847"/>
            <a:ext cx="10336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02</a:t>
            </a:r>
            <a:endParaRPr kumimoji="0" lang="en-GB" sz="4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0" name="TextBox 169">
            <a:extLst>
              <a:ext uri="{FF2B5EF4-FFF2-40B4-BE49-F238E27FC236}">
                <a16:creationId xmlns:a16="http://schemas.microsoft.com/office/drawing/2014/main" xmlns="" id="{2A81A2BA-1F7F-4BD4-80CB-D4E689347B7E}"/>
              </a:ext>
            </a:extLst>
          </p:cNvPr>
          <p:cNvSpPr txBox="1"/>
          <p:nvPr/>
        </p:nvSpPr>
        <p:spPr>
          <a:xfrm>
            <a:off x="4941744" y="1744981"/>
            <a:ext cx="10336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03</a:t>
            </a:r>
            <a:endParaRPr kumimoji="0" lang="en-GB" sz="35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1" name="TextBox 170">
            <a:extLst>
              <a:ext uri="{FF2B5EF4-FFF2-40B4-BE49-F238E27FC236}">
                <a16:creationId xmlns:a16="http://schemas.microsoft.com/office/drawing/2014/main" xmlns="" id="{5887FBB0-9FCD-4095-A184-DBD7FB1DD22E}"/>
              </a:ext>
            </a:extLst>
          </p:cNvPr>
          <p:cNvSpPr txBox="1"/>
          <p:nvPr/>
        </p:nvSpPr>
        <p:spPr>
          <a:xfrm>
            <a:off x="8900432" y="1364527"/>
            <a:ext cx="10336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04</a:t>
            </a:r>
            <a:endParaRPr kumimoji="0" lang="en-GB" sz="3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2" name="TextBox 171">
            <a:extLst>
              <a:ext uri="{FF2B5EF4-FFF2-40B4-BE49-F238E27FC236}">
                <a16:creationId xmlns:a16="http://schemas.microsoft.com/office/drawing/2014/main" xmlns="" id="{BF02C3D4-8338-4FF8-A1C8-C6390D4E80A8}"/>
              </a:ext>
            </a:extLst>
          </p:cNvPr>
          <p:cNvSpPr txBox="1"/>
          <p:nvPr/>
        </p:nvSpPr>
        <p:spPr>
          <a:xfrm>
            <a:off x="9992848" y="1492502"/>
            <a:ext cx="2130505"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الوصول إلى النموذج الأولي 25% ؛</a:t>
            </a:r>
          </a:p>
        </p:txBody>
      </p:sp>
      <p:sp>
        <p:nvSpPr>
          <p:cNvPr id="173" name="TextBox 172">
            <a:extLst>
              <a:ext uri="{FF2B5EF4-FFF2-40B4-BE49-F238E27FC236}">
                <a16:creationId xmlns:a16="http://schemas.microsoft.com/office/drawing/2014/main" xmlns="" id="{9054FD7B-D1AA-4AA9-9961-99A55CE36CA8}"/>
              </a:ext>
            </a:extLst>
          </p:cNvPr>
          <p:cNvSpPr txBox="1"/>
          <p:nvPr/>
        </p:nvSpPr>
        <p:spPr>
          <a:xfrm>
            <a:off x="9290271" y="4210704"/>
            <a:ext cx="1856836" cy="206210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صحة </a:t>
            </a:r>
            <a:r>
              <a:rPr kumimoji="0" lang="fr-FR"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BMC </a:t>
            </a: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نموذج العمل التجاري  30 %؛</a:t>
            </a:r>
            <a:endParaRPr kumimoji="0" lang="en-GB"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4" name="TextBox 173">
            <a:extLst>
              <a:ext uri="{FF2B5EF4-FFF2-40B4-BE49-F238E27FC236}">
                <a16:creationId xmlns:a16="http://schemas.microsoft.com/office/drawing/2014/main" xmlns="" id="{3C1B6BF5-2395-48D1-8167-2E655E71AE64}"/>
              </a:ext>
            </a:extLst>
          </p:cNvPr>
          <p:cNvSpPr txBox="1"/>
          <p:nvPr/>
        </p:nvSpPr>
        <p:spPr>
          <a:xfrm>
            <a:off x="2377035" y="1798892"/>
            <a:ext cx="2355938"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الجوانب الابتكارية للمشروع 25 %؛</a:t>
            </a:r>
            <a:endParaRPr kumimoji="0" lang="en-GB"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6" name="Rectangle 175">
            <a:extLst>
              <a:ext uri="{FF2B5EF4-FFF2-40B4-BE49-F238E27FC236}">
                <a16:creationId xmlns:a16="http://schemas.microsoft.com/office/drawing/2014/main" xmlns="" id="{0F1C02BF-ADCA-4784-82C1-18A60CAAAFAC}"/>
              </a:ext>
            </a:extLst>
          </p:cNvPr>
          <p:cNvSpPr/>
          <p:nvPr/>
        </p:nvSpPr>
        <p:spPr>
          <a:xfrm>
            <a:off x="340954" y="2396423"/>
            <a:ext cx="1754928" cy="85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xmlns="" id="{830A12B6-2C82-4BF0-A17A-4930AA6602B9}"/>
              </a:ext>
            </a:extLst>
          </p:cNvPr>
          <p:cNvSpPr/>
          <p:nvPr/>
        </p:nvSpPr>
        <p:spPr>
          <a:xfrm>
            <a:off x="2833711" y="1640718"/>
            <a:ext cx="1754928" cy="8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xmlns="" id="{B04BB237-9E0E-4CAD-9DCF-40C7C26E38F5}"/>
              </a:ext>
            </a:extLst>
          </p:cNvPr>
          <p:cNvSpPr/>
          <p:nvPr/>
        </p:nvSpPr>
        <p:spPr>
          <a:xfrm>
            <a:off x="9159226" y="3600334"/>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xmlns="" id="{46CE52EB-9596-4C92-8DBD-E4BF8F7C3889}"/>
              </a:ext>
            </a:extLst>
          </p:cNvPr>
          <p:cNvSpPr/>
          <p:nvPr/>
        </p:nvSpPr>
        <p:spPr>
          <a:xfrm>
            <a:off x="10140740" y="970263"/>
            <a:ext cx="1754928" cy="8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F8D425C8-E1D2-C83F-6C19-1AA6CE0BFC1C}"/>
              </a:ext>
            </a:extLst>
          </p:cNvPr>
          <p:cNvSpPr txBox="1"/>
          <p:nvPr/>
        </p:nvSpPr>
        <p:spPr>
          <a:xfrm>
            <a:off x="173669" y="2563532"/>
            <a:ext cx="2121882"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وضوح الفكرة الأساسية وسلامتها 20% ؛</a:t>
            </a:r>
            <a:endParaRPr kumimoji="0" lang="en-GB"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 name="TextBox 25">
            <a:extLst>
              <a:ext uri="{FF2B5EF4-FFF2-40B4-BE49-F238E27FC236}">
                <a16:creationId xmlns:a16="http://schemas.microsoft.com/office/drawing/2014/main" xmlns="" id="{4E9148F4-5CB1-4433-0750-19A556B27124}"/>
              </a:ext>
            </a:extLst>
          </p:cNvPr>
          <p:cNvSpPr txBox="1"/>
          <p:nvPr/>
        </p:nvSpPr>
        <p:spPr>
          <a:xfrm>
            <a:off x="1176580" y="114542"/>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سادسا معايير </a:t>
            </a:r>
            <a:r>
              <a:rPr lang="ar-DZ" sz="44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التقيم</a:t>
            </a:r>
            <a:endPar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374874437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xmlns="" id="{8016977A-112F-4154-95F5-0608714FBFEE}"/>
              </a:ext>
            </a:extLst>
          </p:cNvPr>
          <p:cNvSpPr txBox="1"/>
          <p:nvPr/>
        </p:nvSpPr>
        <p:spPr>
          <a:xfrm>
            <a:off x="2858866" y="2549213"/>
            <a:ext cx="8899797" cy="3600986"/>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latin typeface="Sakkal Majalla" panose="02000000000000000000" pitchFamily="2" charset="-78"/>
                <a:cs typeface="Sakkal Majalla" panose="02000000000000000000" pitchFamily="2" charset="-78"/>
              </a:rPr>
              <a:t>	حصول المشروع على وسم "لابل مشروع مبتكر" يعني حصول فريق العمل على (مجموع نقاط التقييم الأربعة 100%).</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latin typeface="Sakkal Majalla" panose="02000000000000000000" pitchFamily="2" charset="-78"/>
                <a:cs typeface="Sakkal Majalla" panose="02000000000000000000" pitchFamily="2" charset="-78"/>
              </a:rPr>
              <a:t>	لا يتم عرض المشروع للمناقشة قبل حصوله على ترخيص من مركز الدعم التكنولوجي والابتكار </a:t>
            </a:r>
            <a:r>
              <a:rPr lang="fr-FR" sz="2800" b="1" dirty="0">
                <a:solidFill>
                  <a:srgbClr val="282F39"/>
                </a:solidFill>
                <a:latin typeface="Sakkal Majalla" panose="02000000000000000000" pitchFamily="2" charset="-78"/>
                <a:cs typeface="Sakkal Majalla" panose="02000000000000000000" pitchFamily="2" charset="-78"/>
              </a:rPr>
              <a:t>CATI </a:t>
            </a:r>
            <a:r>
              <a:rPr lang="ar-DZ" sz="2800" b="1" dirty="0">
                <a:solidFill>
                  <a:srgbClr val="282F39"/>
                </a:solidFill>
                <a:latin typeface="Sakkal Majalla" panose="02000000000000000000" pitchFamily="2" charset="-78"/>
                <a:cs typeface="Sakkal Majalla" panose="02000000000000000000" pitchFamily="2" charset="-78"/>
              </a:rPr>
              <a:t>وحصوله على رقم الإيداع في الجهات المعنية بالحماية (</a:t>
            </a:r>
            <a:r>
              <a:rPr lang="fr-FR" sz="2800" b="1" dirty="0">
                <a:solidFill>
                  <a:srgbClr val="282F39"/>
                </a:solidFill>
                <a:latin typeface="Sakkal Majalla" panose="02000000000000000000" pitchFamily="2" charset="-78"/>
                <a:cs typeface="Sakkal Majalla" panose="02000000000000000000" pitchFamily="2" charset="-78"/>
              </a:rPr>
              <a:t>INAPI, ONDA </a:t>
            </a:r>
            <a:r>
              <a:rPr lang="ar-DZ" sz="2800" b="1" dirty="0">
                <a:solidFill>
                  <a:srgbClr val="282F39"/>
                </a:solidFill>
                <a:latin typeface="Sakkal Majalla" panose="02000000000000000000" pitchFamily="2" charset="-78"/>
                <a:cs typeface="Sakkal Majalla" panose="02000000000000000000" pitchFamily="2" charset="-78"/>
              </a:rPr>
              <a:t>إن كان المشروع فيه تحسين لمنتج قائم او ابتكار جديد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 name="TextBox 4">
            <a:extLst>
              <a:ext uri="{FF2B5EF4-FFF2-40B4-BE49-F238E27FC236}">
                <a16:creationId xmlns:a16="http://schemas.microsoft.com/office/drawing/2014/main" xmlns="" id="{3FA4FEA5-DC0B-AAC4-C802-0D81818D00BA}"/>
              </a:ext>
            </a:extLst>
          </p:cNvPr>
          <p:cNvSpPr txBox="1"/>
          <p:nvPr/>
        </p:nvSpPr>
        <p:spPr>
          <a:xfrm>
            <a:off x="1832007" y="1373100"/>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000" b="1" dirty="0">
                <a:latin typeface="Sakkal Majalla" panose="02000000000000000000" pitchFamily="2" charset="-78"/>
                <a:cs typeface="Sakkal Majalla" panose="02000000000000000000" pitchFamily="2" charset="-78"/>
              </a:rPr>
              <a:t>ملاحظة: </a:t>
            </a:r>
          </a:p>
        </p:txBody>
      </p:sp>
      <p:pic>
        <p:nvPicPr>
          <p:cNvPr id="6" name="Image 5">
            <a:extLst>
              <a:ext uri="{FF2B5EF4-FFF2-40B4-BE49-F238E27FC236}">
                <a16:creationId xmlns:a16="http://schemas.microsoft.com/office/drawing/2014/main" xmlns="" id="{71A7E81F-4CF6-DF2C-B626-F830B879B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
        <p:nvSpPr>
          <p:cNvPr id="2" name="TextBox 25">
            <a:extLst>
              <a:ext uri="{FF2B5EF4-FFF2-40B4-BE49-F238E27FC236}">
                <a16:creationId xmlns:a16="http://schemas.microsoft.com/office/drawing/2014/main" xmlns="" id="{98649AFF-1D6E-F58F-22CD-C254034BB5D8}"/>
              </a:ext>
            </a:extLst>
          </p:cNvPr>
          <p:cNvSpPr txBox="1"/>
          <p:nvPr/>
        </p:nvSpPr>
        <p:spPr>
          <a:xfrm>
            <a:off x="1259149" y="326656"/>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سادسا معايير </a:t>
            </a:r>
            <a:r>
              <a:rPr lang="ar-DZ" sz="44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التقيم</a:t>
            </a:r>
            <a:endPar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10644435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xmlns="" id="{34CD5444-9CA2-831A-8E96-FE95B880FF58}"/>
              </a:ext>
            </a:extLst>
          </p:cNvPr>
          <p:cNvGrpSpPr/>
          <p:nvPr/>
        </p:nvGrpSpPr>
        <p:grpSpPr>
          <a:xfrm>
            <a:off x="787628" y="1985786"/>
            <a:ext cx="2406979" cy="1857180"/>
            <a:chOff x="1009650" y="2102584"/>
            <a:chExt cx="3678465" cy="2838234"/>
          </a:xfrm>
          <a:solidFill>
            <a:schemeClr val="accent2"/>
          </a:solidFill>
        </p:grpSpPr>
        <p:sp>
          <p:nvSpPr>
            <p:cNvPr id="5" name="Block Arc 10">
              <a:extLst>
                <a:ext uri="{FF2B5EF4-FFF2-40B4-BE49-F238E27FC236}">
                  <a16:creationId xmlns:a16="http://schemas.microsoft.com/office/drawing/2014/main" xmlns="" id="{9ACD61F1-9E35-78DF-1ABE-4B9274790E26}"/>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 name="Arrow: Right 11">
              <a:extLst>
                <a:ext uri="{FF2B5EF4-FFF2-40B4-BE49-F238E27FC236}">
                  <a16:creationId xmlns:a16="http://schemas.microsoft.com/office/drawing/2014/main" xmlns="" id="{A8D8D9D0-136C-9CE8-6F0C-0DD485EE76CB}"/>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 name="Group 12">
            <a:extLst>
              <a:ext uri="{FF2B5EF4-FFF2-40B4-BE49-F238E27FC236}">
                <a16:creationId xmlns:a16="http://schemas.microsoft.com/office/drawing/2014/main" xmlns="" id="{3F558655-1E62-1F9B-646F-ABB5551E4370}"/>
              </a:ext>
            </a:extLst>
          </p:cNvPr>
          <p:cNvGrpSpPr/>
          <p:nvPr/>
        </p:nvGrpSpPr>
        <p:grpSpPr>
          <a:xfrm>
            <a:off x="5533415" y="1986619"/>
            <a:ext cx="2406979" cy="1857180"/>
            <a:chOff x="1009650" y="2102584"/>
            <a:chExt cx="3678465" cy="2838234"/>
          </a:xfrm>
          <a:solidFill>
            <a:schemeClr val="accent4"/>
          </a:solidFill>
        </p:grpSpPr>
        <p:sp>
          <p:nvSpPr>
            <p:cNvPr id="8" name="Block Arc 13">
              <a:extLst>
                <a:ext uri="{FF2B5EF4-FFF2-40B4-BE49-F238E27FC236}">
                  <a16:creationId xmlns:a16="http://schemas.microsoft.com/office/drawing/2014/main" xmlns="" id="{A4ABD5EC-404B-8207-BFB2-A7A2576D9106}"/>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 name="Arrow: Right 14">
              <a:extLst>
                <a:ext uri="{FF2B5EF4-FFF2-40B4-BE49-F238E27FC236}">
                  <a16:creationId xmlns:a16="http://schemas.microsoft.com/office/drawing/2014/main" xmlns="" id="{A1885952-9CF4-5BF4-1353-86F7D9C5C18D}"/>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Block Arc 16">
            <a:extLst>
              <a:ext uri="{FF2B5EF4-FFF2-40B4-BE49-F238E27FC236}">
                <a16:creationId xmlns:a16="http://schemas.microsoft.com/office/drawing/2014/main" xmlns="" id="{2ED0A24A-2B32-E726-5E4F-43F1E044D66B}"/>
              </a:ext>
            </a:extLst>
          </p:cNvPr>
          <p:cNvSpPr/>
          <p:nvPr/>
        </p:nvSpPr>
        <p:spPr>
          <a:xfrm>
            <a:off x="8832851" y="1986619"/>
            <a:ext cx="1857179" cy="1857180"/>
          </a:xfrm>
          <a:prstGeom prst="blockArc">
            <a:avLst>
              <a:gd name="adj1" fmla="val 17592716"/>
              <a:gd name="adj2" fmla="val 17581411"/>
              <a:gd name="adj3" fmla="val 105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TextBox 19">
            <a:extLst>
              <a:ext uri="{FF2B5EF4-FFF2-40B4-BE49-F238E27FC236}">
                <a16:creationId xmlns:a16="http://schemas.microsoft.com/office/drawing/2014/main" xmlns="" id="{9FA21D11-1800-E9DF-FFBB-08DDE92A0194}"/>
              </a:ext>
            </a:extLst>
          </p:cNvPr>
          <p:cNvSpPr txBox="1"/>
          <p:nvPr/>
        </p:nvSpPr>
        <p:spPr>
          <a:xfrm>
            <a:off x="732440" y="21982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1</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2" name="TextBox 20">
            <a:extLst>
              <a:ext uri="{FF2B5EF4-FFF2-40B4-BE49-F238E27FC236}">
                <a16:creationId xmlns:a16="http://schemas.microsoft.com/office/drawing/2014/main" xmlns="" id="{4F9C733E-2EB7-F9AB-240B-9D52F83873D2}"/>
              </a:ext>
            </a:extLst>
          </p:cNvPr>
          <p:cNvSpPr txBox="1"/>
          <p:nvPr/>
        </p:nvSpPr>
        <p:spPr>
          <a:xfrm>
            <a:off x="5605987"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2</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21">
            <a:extLst>
              <a:ext uri="{FF2B5EF4-FFF2-40B4-BE49-F238E27FC236}">
                <a16:creationId xmlns:a16="http://schemas.microsoft.com/office/drawing/2014/main" xmlns="" id="{59D73FD3-8FE8-70A2-F51A-70E832BAE167}"/>
              </a:ext>
            </a:extLst>
          </p:cNvPr>
          <p:cNvSpPr txBox="1"/>
          <p:nvPr/>
        </p:nvSpPr>
        <p:spPr>
          <a:xfrm>
            <a:off x="8876394"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3</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28">
            <a:extLst>
              <a:ext uri="{FF2B5EF4-FFF2-40B4-BE49-F238E27FC236}">
                <a16:creationId xmlns:a16="http://schemas.microsoft.com/office/drawing/2014/main" xmlns="" id="{A349E19E-E730-835D-1453-406B03861FD2}"/>
              </a:ext>
            </a:extLst>
          </p:cNvPr>
          <p:cNvSpPr txBox="1"/>
          <p:nvPr/>
        </p:nvSpPr>
        <p:spPr>
          <a:xfrm>
            <a:off x="2765450" y="5262518"/>
            <a:ext cx="1670374" cy="101566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000" b="1" dirty="0">
                <a:solidFill>
                  <a:srgbClr val="000000"/>
                </a:solidFill>
                <a:effectLst/>
                <a:ea typeface="Calibri" panose="020F0502020204030204" pitchFamily="34" charset="0"/>
                <a:cs typeface="Sakkal Majalla" panose="02000000000000000000" pitchFamily="2" charset="-78"/>
              </a:rPr>
              <a:t>ملحق بالشهادة مفصل يشرح تكوين الطالب </a:t>
            </a:r>
            <a:endParaRPr kumimoji="0" lang="en-GB" sz="14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29">
            <a:extLst>
              <a:ext uri="{FF2B5EF4-FFF2-40B4-BE49-F238E27FC236}">
                <a16:creationId xmlns:a16="http://schemas.microsoft.com/office/drawing/2014/main" xmlns="" id="{BF0FA6F0-7EB8-B347-B97C-AF9857954545}"/>
              </a:ext>
            </a:extLst>
          </p:cNvPr>
          <p:cNvSpPr txBox="1"/>
          <p:nvPr/>
        </p:nvSpPr>
        <p:spPr>
          <a:xfrm>
            <a:off x="2797625" y="3809128"/>
            <a:ext cx="1670374"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b="1" dirty="0">
                <a:effectLst/>
                <a:ea typeface="Calibri" panose="020F0502020204030204" pitchFamily="34" charset="0"/>
                <a:cs typeface="Sakkal Majalla" panose="02000000000000000000" pitchFamily="2" charset="-78"/>
              </a:rPr>
              <a:t>شهادة مؤسسة ناشئة_ براءة اختراع </a:t>
            </a:r>
            <a:r>
              <a:rPr kumimoji="0" lang="en-US" sz="1600" b="1" i="0" u="none" strike="noStrike" kern="1200" cap="none" spc="0" normalizeH="0" baseline="0" noProof="0" dirty="0">
                <a:ln>
                  <a:noFill/>
                </a:ln>
                <a:effectLst/>
                <a:uLnTx/>
                <a:uFillTx/>
                <a:latin typeface="Open Sans" panose="020B0606030504020204" pitchFamily="34" charset="0"/>
              </a:rPr>
              <a:t>. </a:t>
            </a:r>
            <a:endParaRPr kumimoji="0" lang="en-GB" sz="16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25">
            <a:extLst>
              <a:ext uri="{FF2B5EF4-FFF2-40B4-BE49-F238E27FC236}">
                <a16:creationId xmlns:a16="http://schemas.microsoft.com/office/drawing/2014/main" xmlns="" id="{32050CDE-9244-A9C6-5219-1AFA4194250E}"/>
              </a:ext>
            </a:extLst>
          </p:cNvPr>
          <p:cNvSpPr txBox="1"/>
          <p:nvPr/>
        </p:nvSpPr>
        <p:spPr>
          <a:xfrm>
            <a:off x="1259149" y="326656"/>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سابعا: الشهادة</a:t>
            </a:r>
          </a:p>
        </p:txBody>
      </p:sp>
      <p:sp>
        <p:nvSpPr>
          <p:cNvPr id="17" name="TextBox 30">
            <a:extLst>
              <a:ext uri="{FF2B5EF4-FFF2-40B4-BE49-F238E27FC236}">
                <a16:creationId xmlns:a16="http://schemas.microsoft.com/office/drawing/2014/main" xmlns="" id="{E40A75D5-9144-415C-FDAD-C558632944AA}"/>
              </a:ext>
            </a:extLst>
          </p:cNvPr>
          <p:cNvSpPr txBox="1"/>
          <p:nvPr/>
        </p:nvSpPr>
        <p:spPr>
          <a:xfrm>
            <a:off x="5533415" y="4164231"/>
            <a:ext cx="2059610" cy="1867691"/>
          </a:xfrm>
          <a:prstGeom prst="rect">
            <a:avLst/>
          </a:prstGeom>
          <a:noFill/>
        </p:spPr>
        <p:txBody>
          <a:bodyPr wrap="square" rtlCol="0">
            <a:spAutoFit/>
          </a:bodyPr>
          <a:lstStyle/>
          <a:p>
            <a:pPr lvl="0" algn="ctr" rtl="1">
              <a:lnSpc>
                <a:spcPct val="103000"/>
              </a:lnSpc>
              <a:spcAft>
                <a:spcPts val="800"/>
              </a:spcAft>
            </a:pPr>
            <a:r>
              <a:rPr lang="ar-DZ" sz="2800" b="1" dirty="0">
                <a:effectLst/>
                <a:latin typeface="Calibri" panose="020F0502020204030204" pitchFamily="34" charset="0"/>
                <a:ea typeface="Calibri" panose="020F0502020204030204" pitchFamily="34" charset="0"/>
                <a:cs typeface="Sakkal Majalla" panose="02000000000000000000" pitchFamily="2" charset="-78"/>
              </a:rPr>
              <a:t>يتم المصادقة على الشهادة الأساسية وفق الطريقة المعمول بها سابقا</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31">
            <a:extLst>
              <a:ext uri="{FF2B5EF4-FFF2-40B4-BE49-F238E27FC236}">
                <a16:creationId xmlns:a16="http://schemas.microsoft.com/office/drawing/2014/main" xmlns="" id="{1FDCA4AC-48C5-AF8E-64E4-7CF3A13CF82F}"/>
              </a:ext>
            </a:extLst>
          </p:cNvPr>
          <p:cNvSpPr txBox="1"/>
          <p:nvPr/>
        </p:nvSpPr>
        <p:spPr>
          <a:xfrm>
            <a:off x="8229600" y="4164231"/>
            <a:ext cx="2365958" cy="2446824"/>
          </a:xfrm>
          <a:prstGeom prst="rect">
            <a:avLst/>
          </a:prstGeom>
          <a:noFill/>
        </p:spPr>
        <p:txBody>
          <a:bodyPr wrap="square" rtlCol="0">
            <a:spAutoFit/>
          </a:bodyPr>
          <a:lstStyle/>
          <a:p>
            <a:pPr algn="ctr" rtl="1">
              <a:defRPr/>
            </a:pPr>
            <a:r>
              <a:rPr lang="ar-DZ" sz="2800" b="1" dirty="0">
                <a:effectLst/>
                <a:latin typeface="Calibri" panose="020F0502020204030204" pitchFamily="34" charset="0"/>
                <a:ea typeface="Calibri" panose="020F0502020204030204" pitchFamily="34" charset="0"/>
                <a:cs typeface="Sakkal Majalla" panose="02000000000000000000" pitchFamily="2" charset="-78"/>
              </a:rPr>
              <a:t>يتم المصادقة على الشهادة الفرعية من طرف عميد الكلية ومدير الحاضنة ومدير الجامعة.</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effectLst/>
                <a:uLnTx/>
                <a:uFillTx/>
                <a:latin typeface="Open Sans" panose="020B0606030504020204" pitchFamily="34" charset="0"/>
              </a:rPr>
              <a:t>. </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29">
            <a:extLst>
              <a:ext uri="{FF2B5EF4-FFF2-40B4-BE49-F238E27FC236}">
                <a16:creationId xmlns:a16="http://schemas.microsoft.com/office/drawing/2014/main" xmlns="" id="{1215D23D-C2C3-187D-F702-85A0DA270C8C}"/>
              </a:ext>
            </a:extLst>
          </p:cNvPr>
          <p:cNvSpPr txBox="1"/>
          <p:nvPr/>
        </p:nvSpPr>
        <p:spPr>
          <a:xfrm>
            <a:off x="528399" y="4216932"/>
            <a:ext cx="1857179" cy="181588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effectLst/>
                <a:ea typeface="Calibri" panose="020F0502020204030204" pitchFamily="34" charset="0"/>
                <a:cs typeface="Sakkal Majalla" panose="02000000000000000000" pitchFamily="2" charset="-78"/>
              </a:rPr>
              <a:t>يتم الحفاظ على نمط الشهادة الأساسية </a:t>
            </a:r>
            <a:r>
              <a:rPr kumimoji="0" lang="en-US" sz="1300" b="0" i="0" u="none" strike="noStrike" kern="1200" cap="none" spc="0" normalizeH="0" baseline="0" noProof="0" dirty="0">
                <a:ln>
                  <a:noFill/>
                </a:ln>
                <a:effectLst/>
                <a:uLnTx/>
                <a:uFillTx/>
                <a:latin typeface="Open Sans" panose="020B0606030504020204" pitchFamily="34" charset="0"/>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solidFill>
                  <a:srgbClr val="C00000"/>
                </a:solidFill>
                <a:effectLst>
                  <a:outerShdw blurRad="38100" dist="38100" dir="2700000" algn="tl">
                    <a:srgbClr val="000000">
                      <a:alpha val="43137"/>
                    </a:srgbClr>
                  </a:outerShdw>
                </a:effectLst>
                <a:cs typeface="Sakkal Majalla" panose="02000000000000000000" pitchFamily="2" charset="-78"/>
              </a:rPr>
              <a:t>بالإضافة الى </a:t>
            </a:r>
            <a:endParaRPr lang="en-GB" sz="2800" b="1" dirty="0">
              <a:solidFill>
                <a:srgbClr val="C00000"/>
              </a:solidFill>
              <a:effectLst>
                <a:outerShdw blurRad="38100" dist="38100" dir="2700000" algn="tl">
                  <a:srgbClr val="000000">
                    <a:alpha val="43137"/>
                  </a:srgbClr>
                </a:outerShdw>
              </a:effectLst>
              <a:cs typeface="Sakkal Majalla" panose="02000000000000000000" pitchFamily="2" charset="-78"/>
            </a:endParaRPr>
          </a:p>
        </p:txBody>
      </p:sp>
      <p:sp>
        <p:nvSpPr>
          <p:cNvPr id="20" name="Flèche : droite 19">
            <a:extLst>
              <a:ext uri="{FF2B5EF4-FFF2-40B4-BE49-F238E27FC236}">
                <a16:creationId xmlns:a16="http://schemas.microsoft.com/office/drawing/2014/main" xmlns="" id="{2F405A27-2C69-D356-8CF2-6691F7AE10AC}"/>
              </a:ext>
            </a:extLst>
          </p:cNvPr>
          <p:cNvSpPr/>
          <p:nvPr/>
        </p:nvSpPr>
        <p:spPr>
          <a:xfrm rot="19551703">
            <a:off x="2397096" y="4192075"/>
            <a:ext cx="410848" cy="167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xmlns="" id="{B07EA6EA-7C31-2C80-F681-D3B927165421}"/>
              </a:ext>
            </a:extLst>
          </p:cNvPr>
          <p:cNvSpPr/>
          <p:nvPr/>
        </p:nvSpPr>
        <p:spPr>
          <a:xfrm rot="2239341">
            <a:off x="2399991" y="5434165"/>
            <a:ext cx="410848" cy="167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10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B5801CA0-43DA-4006-A438-AF5BDFB47E0D}"/>
              </a:ext>
            </a:extLst>
          </p:cNvPr>
          <p:cNvSpPr>
            <a:spLocks noEditPoints="1"/>
          </p:cNvSpPr>
          <p:nvPr/>
        </p:nvSpPr>
        <p:spPr bwMode="auto">
          <a:xfrm>
            <a:off x="2736865" y="2604044"/>
            <a:ext cx="6616064" cy="2996259"/>
          </a:xfrm>
          <a:custGeom>
            <a:avLst/>
            <a:gdLst>
              <a:gd name="T0" fmla="*/ 540 w 3111"/>
              <a:gd name="T1" fmla="*/ 672 h 2468"/>
              <a:gd name="T2" fmla="*/ 1987 w 3111"/>
              <a:gd name="T3" fmla="*/ 1413 h 2468"/>
              <a:gd name="T4" fmla="*/ 0 w 3111"/>
              <a:gd name="T5" fmla="*/ 2464 h 2468"/>
              <a:gd name="T6" fmla="*/ 2568 w 3111"/>
              <a:gd name="T7" fmla="*/ 1566 h 2468"/>
              <a:gd name="T8" fmla="*/ 877 w 3111"/>
              <a:gd name="T9" fmla="*/ 620 h 2468"/>
              <a:gd name="T10" fmla="*/ 3111 w 3111"/>
              <a:gd name="T11" fmla="*/ 4 h 2468"/>
              <a:gd name="T12" fmla="*/ 84 w 3111"/>
              <a:gd name="T13" fmla="*/ 2275 h 2468"/>
              <a:gd name="T14" fmla="*/ 266 w 3111"/>
              <a:gd name="T15" fmla="*/ 2312 h 2468"/>
              <a:gd name="T16" fmla="*/ 532 w 3111"/>
              <a:gd name="T17" fmla="*/ 2312 h 2468"/>
              <a:gd name="T18" fmla="*/ 532 w 3111"/>
              <a:gd name="T19" fmla="*/ 2312 h 2468"/>
              <a:gd name="T20" fmla="*/ 702 w 3111"/>
              <a:gd name="T21" fmla="*/ 2275 h 2468"/>
              <a:gd name="T22" fmla="*/ 786 w 3111"/>
              <a:gd name="T23" fmla="*/ 2275 h 2468"/>
              <a:gd name="T24" fmla="*/ 956 w 3111"/>
              <a:gd name="T25" fmla="*/ 2312 h 2468"/>
              <a:gd name="T26" fmla="*/ 1221 w 3111"/>
              <a:gd name="T27" fmla="*/ 2312 h 2468"/>
              <a:gd name="T28" fmla="*/ 1221 w 3111"/>
              <a:gd name="T29" fmla="*/ 2312 h 2468"/>
              <a:gd name="T30" fmla="*/ 1402 w 3111"/>
              <a:gd name="T31" fmla="*/ 2277 h 2468"/>
              <a:gd name="T32" fmla="*/ 1537 w 3111"/>
              <a:gd name="T33" fmla="*/ 2274 h 2468"/>
              <a:gd name="T34" fmla="*/ 1670 w 3111"/>
              <a:gd name="T35" fmla="*/ 2310 h 2468"/>
              <a:gd name="T36" fmla="*/ 1670 w 3111"/>
              <a:gd name="T37" fmla="*/ 2310 h 2468"/>
              <a:gd name="T38" fmla="*/ 1942 w 3111"/>
              <a:gd name="T39" fmla="*/ 2289 h 2468"/>
              <a:gd name="T40" fmla="*/ 2109 w 3111"/>
              <a:gd name="T41" fmla="*/ 2219 h 2468"/>
              <a:gd name="T42" fmla="*/ 2187 w 3111"/>
              <a:gd name="T43" fmla="*/ 2174 h 2468"/>
              <a:gd name="T44" fmla="*/ 2439 w 3111"/>
              <a:gd name="T45" fmla="*/ 1894 h 2468"/>
              <a:gd name="T46" fmla="*/ 2439 w 3111"/>
              <a:gd name="T47" fmla="*/ 1894 h 2468"/>
              <a:gd name="T48" fmla="*/ 2442 w 3111"/>
              <a:gd name="T49" fmla="*/ 1598 h 2468"/>
              <a:gd name="T50" fmla="*/ 2381 w 3111"/>
              <a:gd name="T51" fmla="*/ 1524 h 2468"/>
              <a:gd name="T52" fmla="*/ 2405 w 3111"/>
              <a:gd name="T53" fmla="*/ 1989 h 2468"/>
              <a:gd name="T54" fmla="*/ 2244 w 3111"/>
              <a:gd name="T55" fmla="*/ 1286 h 2468"/>
              <a:gd name="T56" fmla="*/ 2244 w 3111"/>
              <a:gd name="T57" fmla="*/ 1286 h 2468"/>
              <a:gd name="T58" fmla="*/ 2072 w 3111"/>
              <a:gd name="T59" fmla="*/ 1243 h 2468"/>
              <a:gd name="T60" fmla="*/ 1984 w 3111"/>
              <a:gd name="T61" fmla="*/ 1235 h 2468"/>
              <a:gd name="T62" fmla="*/ 1806 w 3111"/>
              <a:gd name="T63" fmla="*/ 1235 h 2468"/>
              <a:gd name="T64" fmla="*/ 1539 w 3111"/>
              <a:gd name="T65" fmla="*/ 1204 h 2468"/>
              <a:gd name="T66" fmla="*/ 1539 w 3111"/>
              <a:gd name="T67" fmla="*/ 1204 h 2468"/>
              <a:gd name="T68" fmla="*/ 1360 w 3111"/>
              <a:gd name="T69" fmla="*/ 1244 h 2468"/>
              <a:gd name="T70" fmla="*/ 1271 w 3111"/>
              <a:gd name="T71" fmla="*/ 1244 h 2468"/>
              <a:gd name="T72" fmla="*/ 1095 w 3111"/>
              <a:gd name="T73" fmla="*/ 1201 h 2468"/>
              <a:gd name="T74" fmla="*/ 710 w 3111"/>
              <a:gd name="T75" fmla="*/ 585 h 2468"/>
              <a:gd name="T76" fmla="*/ 710 w 3111"/>
              <a:gd name="T77" fmla="*/ 585 h 2468"/>
              <a:gd name="T78" fmla="*/ 705 w 3111"/>
              <a:gd name="T79" fmla="*/ 880 h 2468"/>
              <a:gd name="T80" fmla="*/ 765 w 3111"/>
              <a:gd name="T81" fmla="*/ 955 h 2468"/>
              <a:gd name="T82" fmla="*/ 745 w 3111"/>
              <a:gd name="T83" fmla="*/ 493 h 2468"/>
              <a:gd name="T84" fmla="*/ 865 w 3111"/>
              <a:gd name="T85" fmla="*/ 1096 h 2468"/>
              <a:gd name="T86" fmla="*/ 865 w 3111"/>
              <a:gd name="T87" fmla="*/ 1096 h 2468"/>
              <a:gd name="T88" fmla="*/ 943 w 3111"/>
              <a:gd name="T89" fmla="*/ 285 h 2468"/>
              <a:gd name="T90" fmla="*/ 1094 w 3111"/>
              <a:gd name="T91" fmla="*/ 171 h 2468"/>
              <a:gd name="T92" fmla="*/ 1188 w 3111"/>
              <a:gd name="T93" fmla="*/ 195 h 2468"/>
              <a:gd name="T94" fmla="*/ 1454 w 3111"/>
              <a:gd name="T95" fmla="*/ 197 h 2468"/>
              <a:gd name="T96" fmla="*/ 1456 w 3111"/>
              <a:gd name="T97" fmla="*/ 158 h 2468"/>
              <a:gd name="T98" fmla="*/ 1547 w 3111"/>
              <a:gd name="T99" fmla="*/ 161 h 2468"/>
              <a:gd name="T100" fmla="*/ 1724 w 3111"/>
              <a:gd name="T101" fmla="*/ 200 h 2468"/>
              <a:gd name="T102" fmla="*/ 1989 w 3111"/>
              <a:gd name="T103" fmla="*/ 199 h 2468"/>
              <a:gd name="T104" fmla="*/ 1989 w 3111"/>
              <a:gd name="T105" fmla="*/ 199 h 2468"/>
              <a:gd name="T106" fmla="*/ 2164 w 3111"/>
              <a:gd name="T107" fmla="*/ 163 h 2468"/>
              <a:gd name="T108" fmla="*/ 2242 w 3111"/>
              <a:gd name="T109" fmla="*/ 163 h 2468"/>
              <a:gd name="T110" fmla="*/ 2411 w 3111"/>
              <a:gd name="T111" fmla="*/ 200 h 2468"/>
              <a:gd name="T112" fmla="*/ 2667 w 3111"/>
              <a:gd name="T113" fmla="*/ 200 h 2468"/>
              <a:gd name="T114" fmla="*/ 2667 w 3111"/>
              <a:gd name="T115" fmla="*/ 200 h 2468"/>
              <a:gd name="T116" fmla="*/ 2843 w 3111"/>
              <a:gd name="T117" fmla="*/ 163 h 2468"/>
              <a:gd name="T118" fmla="*/ 2933 w 3111"/>
              <a:gd name="T119" fmla="*/ 163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1" h="2468">
                <a:moveTo>
                  <a:pt x="3103" y="4"/>
                </a:moveTo>
                <a:cubicBezTo>
                  <a:pt x="2840" y="3"/>
                  <a:pt x="1508" y="1"/>
                  <a:pt x="1246" y="0"/>
                </a:cubicBezTo>
                <a:cubicBezTo>
                  <a:pt x="1208" y="0"/>
                  <a:pt x="1172" y="1"/>
                  <a:pt x="1135" y="7"/>
                </a:cubicBezTo>
                <a:cubicBezTo>
                  <a:pt x="823" y="55"/>
                  <a:pt x="570" y="337"/>
                  <a:pt x="540" y="672"/>
                </a:cubicBezTo>
                <a:cubicBezTo>
                  <a:pt x="521" y="895"/>
                  <a:pt x="587" y="1082"/>
                  <a:pt x="735" y="1230"/>
                </a:cubicBezTo>
                <a:cubicBezTo>
                  <a:pt x="852" y="1347"/>
                  <a:pt x="995" y="1404"/>
                  <a:pt x="1160" y="1404"/>
                </a:cubicBezTo>
                <a:cubicBezTo>
                  <a:pt x="1410" y="1406"/>
                  <a:pt x="1660" y="1407"/>
                  <a:pt x="1910" y="1408"/>
                </a:cubicBezTo>
                <a:cubicBezTo>
                  <a:pt x="1935" y="1409"/>
                  <a:pt x="1961" y="1409"/>
                  <a:pt x="1987" y="1413"/>
                </a:cubicBezTo>
                <a:cubicBezTo>
                  <a:pt x="2172" y="1434"/>
                  <a:pt x="2297" y="1634"/>
                  <a:pt x="2249" y="1832"/>
                </a:cubicBezTo>
                <a:cubicBezTo>
                  <a:pt x="2205" y="2017"/>
                  <a:pt x="2045" y="2122"/>
                  <a:pt x="1904" y="2120"/>
                </a:cubicBezTo>
                <a:cubicBezTo>
                  <a:pt x="1642" y="2116"/>
                  <a:pt x="263" y="2116"/>
                  <a:pt x="0" y="2116"/>
                </a:cubicBezTo>
                <a:cubicBezTo>
                  <a:pt x="0" y="2464"/>
                  <a:pt x="0" y="2464"/>
                  <a:pt x="0" y="2464"/>
                </a:cubicBezTo>
                <a:cubicBezTo>
                  <a:pt x="153" y="2464"/>
                  <a:pt x="1422" y="2465"/>
                  <a:pt x="1576" y="2466"/>
                </a:cubicBezTo>
                <a:cubicBezTo>
                  <a:pt x="1674" y="2466"/>
                  <a:pt x="1773" y="2465"/>
                  <a:pt x="1872" y="2467"/>
                </a:cubicBezTo>
                <a:cubicBezTo>
                  <a:pt x="1925" y="2468"/>
                  <a:pt x="1977" y="2465"/>
                  <a:pt x="2029" y="2452"/>
                </a:cubicBezTo>
                <a:cubicBezTo>
                  <a:pt x="2410" y="2363"/>
                  <a:pt x="2654" y="1963"/>
                  <a:pt x="2568" y="1566"/>
                </a:cubicBezTo>
                <a:cubicBezTo>
                  <a:pt x="2506" y="1275"/>
                  <a:pt x="2257" y="1064"/>
                  <a:pt x="1975" y="1063"/>
                </a:cubicBezTo>
                <a:cubicBezTo>
                  <a:pt x="1713" y="1061"/>
                  <a:pt x="1451" y="1060"/>
                  <a:pt x="1189" y="1058"/>
                </a:cubicBezTo>
                <a:cubicBezTo>
                  <a:pt x="1171" y="1058"/>
                  <a:pt x="1154" y="1057"/>
                  <a:pt x="1136" y="1054"/>
                </a:cubicBezTo>
                <a:cubicBezTo>
                  <a:pt x="943" y="1030"/>
                  <a:pt x="820" y="824"/>
                  <a:pt x="877" y="620"/>
                </a:cubicBezTo>
                <a:cubicBezTo>
                  <a:pt x="923" y="458"/>
                  <a:pt x="1061" y="347"/>
                  <a:pt x="1215" y="348"/>
                </a:cubicBezTo>
                <a:cubicBezTo>
                  <a:pt x="1482" y="349"/>
                  <a:pt x="2816" y="351"/>
                  <a:pt x="3081" y="352"/>
                </a:cubicBezTo>
                <a:cubicBezTo>
                  <a:pt x="3091" y="352"/>
                  <a:pt x="3101" y="352"/>
                  <a:pt x="3111" y="351"/>
                </a:cubicBezTo>
                <a:cubicBezTo>
                  <a:pt x="3111" y="4"/>
                  <a:pt x="3111" y="4"/>
                  <a:pt x="3111" y="4"/>
                </a:cubicBezTo>
                <a:cubicBezTo>
                  <a:pt x="3108" y="4"/>
                  <a:pt x="3105" y="4"/>
                  <a:pt x="3103" y="4"/>
                </a:cubicBezTo>
                <a:close/>
                <a:moveTo>
                  <a:pt x="176" y="2312"/>
                </a:moveTo>
                <a:cubicBezTo>
                  <a:pt x="84" y="2312"/>
                  <a:pt x="84" y="2312"/>
                  <a:pt x="84" y="2312"/>
                </a:cubicBezTo>
                <a:cubicBezTo>
                  <a:pt x="84" y="2275"/>
                  <a:pt x="84" y="2275"/>
                  <a:pt x="84" y="2275"/>
                </a:cubicBezTo>
                <a:cubicBezTo>
                  <a:pt x="176" y="2275"/>
                  <a:pt x="176" y="2275"/>
                  <a:pt x="176" y="2275"/>
                </a:cubicBezTo>
                <a:lnTo>
                  <a:pt x="176" y="2312"/>
                </a:lnTo>
                <a:close/>
                <a:moveTo>
                  <a:pt x="358" y="2312"/>
                </a:moveTo>
                <a:cubicBezTo>
                  <a:pt x="266" y="2312"/>
                  <a:pt x="266" y="2312"/>
                  <a:pt x="266" y="2312"/>
                </a:cubicBezTo>
                <a:cubicBezTo>
                  <a:pt x="266" y="2275"/>
                  <a:pt x="266" y="2275"/>
                  <a:pt x="266" y="2275"/>
                </a:cubicBezTo>
                <a:cubicBezTo>
                  <a:pt x="358" y="2275"/>
                  <a:pt x="358" y="2275"/>
                  <a:pt x="358" y="2275"/>
                </a:cubicBezTo>
                <a:lnTo>
                  <a:pt x="358" y="2312"/>
                </a:lnTo>
                <a:close/>
                <a:moveTo>
                  <a:pt x="532" y="2312"/>
                </a:moveTo>
                <a:cubicBezTo>
                  <a:pt x="440" y="2312"/>
                  <a:pt x="440" y="2312"/>
                  <a:pt x="440" y="2312"/>
                </a:cubicBezTo>
                <a:cubicBezTo>
                  <a:pt x="440" y="2275"/>
                  <a:pt x="440" y="2275"/>
                  <a:pt x="440" y="2275"/>
                </a:cubicBezTo>
                <a:cubicBezTo>
                  <a:pt x="532" y="2275"/>
                  <a:pt x="532" y="2275"/>
                  <a:pt x="532" y="2275"/>
                </a:cubicBezTo>
                <a:lnTo>
                  <a:pt x="532" y="2312"/>
                </a:lnTo>
                <a:close/>
                <a:moveTo>
                  <a:pt x="702" y="2312"/>
                </a:moveTo>
                <a:cubicBezTo>
                  <a:pt x="610" y="2312"/>
                  <a:pt x="610" y="2312"/>
                  <a:pt x="610" y="2312"/>
                </a:cubicBezTo>
                <a:cubicBezTo>
                  <a:pt x="610" y="2275"/>
                  <a:pt x="610" y="2275"/>
                  <a:pt x="610" y="2275"/>
                </a:cubicBezTo>
                <a:cubicBezTo>
                  <a:pt x="702" y="2275"/>
                  <a:pt x="702" y="2275"/>
                  <a:pt x="702" y="2275"/>
                </a:cubicBezTo>
                <a:lnTo>
                  <a:pt x="702" y="2312"/>
                </a:lnTo>
                <a:close/>
                <a:moveTo>
                  <a:pt x="878" y="2312"/>
                </a:moveTo>
                <a:cubicBezTo>
                  <a:pt x="786" y="2312"/>
                  <a:pt x="786" y="2312"/>
                  <a:pt x="786" y="2312"/>
                </a:cubicBezTo>
                <a:cubicBezTo>
                  <a:pt x="786" y="2275"/>
                  <a:pt x="786" y="2275"/>
                  <a:pt x="786" y="2275"/>
                </a:cubicBezTo>
                <a:cubicBezTo>
                  <a:pt x="878" y="2275"/>
                  <a:pt x="878" y="2275"/>
                  <a:pt x="878" y="2275"/>
                </a:cubicBezTo>
                <a:lnTo>
                  <a:pt x="878" y="2312"/>
                </a:lnTo>
                <a:close/>
                <a:moveTo>
                  <a:pt x="1048" y="2312"/>
                </a:moveTo>
                <a:cubicBezTo>
                  <a:pt x="956" y="2312"/>
                  <a:pt x="956" y="2312"/>
                  <a:pt x="956" y="2312"/>
                </a:cubicBezTo>
                <a:cubicBezTo>
                  <a:pt x="956" y="2275"/>
                  <a:pt x="956" y="2275"/>
                  <a:pt x="956" y="2275"/>
                </a:cubicBezTo>
                <a:cubicBezTo>
                  <a:pt x="1048" y="2275"/>
                  <a:pt x="1048" y="2275"/>
                  <a:pt x="1048" y="2275"/>
                </a:cubicBezTo>
                <a:lnTo>
                  <a:pt x="1048" y="2312"/>
                </a:lnTo>
                <a:close/>
                <a:moveTo>
                  <a:pt x="1221" y="2312"/>
                </a:moveTo>
                <a:cubicBezTo>
                  <a:pt x="1192" y="2311"/>
                  <a:pt x="1165" y="2311"/>
                  <a:pt x="1134" y="2311"/>
                </a:cubicBezTo>
                <a:cubicBezTo>
                  <a:pt x="1134" y="2300"/>
                  <a:pt x="1134" y="2289"/>
                  <a:pt x="1134" y="2275"/>
                </a:cubicBezTo>
                <a:cubicBezTo>
                  <a:pt x="1165" y="2276"/>
                  <a:pt x="1194" y="2276"/>
                  <a:pt x="1223" y="2276"/>
                </a:cubicBezTo>
                <a:cubicBezTo>
                  <a:pt x="1223" y="2287"/>
                  <a:pt x="1222" y="2297"/>
                  <a:pt x="1221" y="2312"/>
                </a:cubicBezTo>
                <a:close/>
                <a:moveTo>
                  <a:pt x="1400" y="2313"/>
                </a:moveTo>
                <a:cubicBezTo>
                  <a:pt x="1371" y="2312"/>
                  <a:pt x="1343" y="2312"/>
                  <a:pt x="1313" y="2312"/>
                </a:cubicBezTo>
                <a:cubicBezTo>
                  <a:pt x="1314" y="2300"/>
                  <a:pt x="1314" y="2289"/>
                  <a:pt x="1315" y="2276"/>
                </a:cubicBezTo>
                <a:cubicBezTo>
                  <a:pt x="1343" y="2277"/>
                  <a:pt x="1371" y="2277"/>
                  <a:pt x="1402" y="2277"/>
                </a:cubicBezTo>
                <a:cubicBezTo>
                  <a:pt x="1401" y="2290"/>
                  <a:pt x="1400" y="2301"/>
                  <a:pt x="1400" y="2313"/>
                </a:cubicBezTo>
                <a:close/>
                <a:moveTo>
                  <a:pt x="1491" y="2311"/>
                </a:moveTo>
                <a:cubicBezTo>
                  <a:pt x="1492" y="2300"/>
                  <a:pt x="1492" y="2289"/>
                  <a:pt x="1493" y="2276"/>
                </a:cubicBezTo>
                <a:cubicBezTo>
                  <a:pt x="1508" y="2275"/>
                  <a:pt x="1523" y="2274"/>
                  <a:pt x="1537" y="2274"/>
                </a:cubicBezTo>
                <a:cubicBezTo>
                  <a:pt x="1551" y="2274"/>
                  <a:pt x="1564" y="2274"/>
                  <a:pt x="1581" y="2275"/>
                </a:cubicBezTo>
                <a:cubicBezTo>
                  <a:pt x="1581" y="2286"/>
                  <a:pt x="1581" y="2298"/>
                  <a:pt x="1581" y="2311"/>
                </a:cubicBezTo>
                <a:cubicBezTo>
                  <a:pt x="1550" y="2311"/>
                  <a:pt x="1522" y="2311"/>
                  <a:pt x="1491" y="2311"/>
                </a:cubicBezTo>
                <a:close/>
                <a:moveTo>
                  <a:pt x="1670" y="2310"/>
                </a:moveTo>
                <a:cubicBezTo>
                  <a:pt x="1670" y="2296"/>
                  <a:pt x="1670" y="2285"/>
                  <a:pt x="1670" y="2271"/>
                </a:cubicBezTo>
                <a:cubicBezTo>
                  <a:pt x="1700" y="2269"/>
                  <a:pt x="1728" y="2267"/>
                  <a:pt x="1760" y="2265"/>
                </a:cubicBezTo>
                <a:cubicBezTo>
                  <a:pt x="1760" y="2279"/>
                  <a:pt x="1761" y="2289"/>
                  <a:pt x="1761" y="2302"/>
                </a:cubicBezTo>
                <a:cubicBezTo>
                  <a:pt x="1731" y="2312"/>
                  <a:pt x="1703" y="2305"/>
                  <a:pt x="1670" y="2310"/>
                </a:cubicBezTo>
                <a:close/>
                <a:moveTo>
                  <a:pt x="1850" y="2298"/>
                </a:moveTo>
                <a:cubicBezTo>
                  <a:pt x="1849" y="2285"/>
                  <a:pt x="1849" y="2274"/>
                  <a:pt x="1848" y="2260"/>
                </a:cubicBezTo>
                <a:cubicBezTo>
                  <a:pt x="1879" y="2258"/>
                  <a:pt x="1908" y="2256"/>
                  <a:pt x="1938" y="2253"/>
                </a:cubicBezTo>
                <a:cubicBezTo>
                  <a:pt x="1939" y="2265"/>
                  <a:pt x="1940" y="2276"/>
                  <a:pt x="1942" y="2289"/>
                </a:cubicBezTo>
                <a:cubicBezTo>
                  <a:pt x="1912" y="2299"/>
                  <a:pt x="1883" y="2295"/>
                  <a:pt x="1850" y="2298"/>
                </a:cubicBezTo>
                <a:close/>
                <a:moveTo>
                  <a:pt x="2032" y="2285"/>
                </a:moveTo>
                <a:cubicBezTo>
                  <a:pt x="2030" y="2270"/>
                  <a:pt x="2028" y="2258"/>
                  <a:pt x="2026" y="2246"/>
                </a:cubicBezTo>
                <a:cubicBezTo>
                  <a:pt x="2055" y="2237"/>
                  <a:pt x="2081" y="2228"/>
                  <a:pt x="2109" y="2219"/>
                </a:cubicBezTo>
                <a:cubicBezTo>
                  <a:pt x="2114" y="2229"/>
                  <a:pt x="2118" y="2239"/>
                  <a:pt x="2123" y="2254"/>
                </a:cubicBezTo>
                <a:cubicBezTo>
                  <a:pt x="2093" y="2264"/>
                  <a:pt x="2064" y="2274"/>
                  <a:pt x="2032" y="2285"/>
                </a:cubicBezTo>
                <a:close/>
                <a:moveTo>
                  <a:pt x="2206" y="2206"/>
                </a:moveTo>
                <a:cubicBezTo>
                  <a:pt x="2200" y="2194"/>
                  <a:pt x="2194" y="2185"/>
                  <a:pt x="2187" y="2174"/>
                </a:cubicBezTo>
                <a:cubicBezTo>
                  <a:pt x="2211" y="2155"/>
                  <a:pt x="2234" y="2137"/>
                  <a:pt x="2259" y="2116"/>
                </a:cubicBezTo>
                <a:cubicBezTo>
                  <a:pt x="2268" y="2126"/>
                  <a:pt x="2275" y="2132"/>
                  <a:pt x="2285" y="2143"/>
                </a:cubicBezTo>
                <a:cubicBezTo>
                  <a:pt x="2258" y="2165"/>
                  <a:pt x="2233" y="2184"/>
                  <a:pt x="2206" y="2206"/>
                </a:cubicBezTo>
                <a:close/>
                <a:moveTo>
                  <a:pt x="2439" y="1894"/>
                </a:moveTo>
                <a:cubicBezTo>
                  <a:pt x="2425" y="1891"/>
                  <a:pt x="2416" y="1888"/>
                  <a:pt x="2404" y="1886"/>
                </a:cubicBezTo>
                <a:cubicBezTo>
                  <a:pt x="2409" y="1854"/>
                  <a:pt x="2414" y="1824"/>
                  <a:pt x="2419" y="1792"/>
                </a:cubicBezTo>
                <a:cubicBezTo>
                  <a:pt x="2432" y="1793"/>
                  <a:pt x="2442" y="1794"/>
                  <a:pt x="2456" y="1796"/>
                </a:cubicBezTo>
                <a:cubicBezTo>
                  <a:pt x="2450" y="1829"/>
                  <a:pt x="2445" y="1860"/>
                  <a:pt x="2439" y="1894"/>
                </a:cubicBezTo>
                <a:close/>
                <a:moveTo>
                  <a:pt x="2456" y="1695"/>
                </a:moveTo>
                <a:cubicBezTo>
                  <a:pt x="2442" y="1698"/>
                  <a:pt x="2432" y="1700"/>
                  <a:pt x="2420" y="1702"/>
                </a:cubicBezTo>
                <a:cubicBezTo>
                  <a:pt x="2416" y="1671"/>
                  <a:pt x="2411" y="1642"/>
                  <a:pt x="2406" y="1610"/>
                </a:cubicBezTo>
                <a:cubicBezTo>
                  <a:pt x="2418" y="1606"/>
                  <a:pt x="2428" y="1602"/>
                  <a:pt x="2442" y="1598"/>
                </a:cubicBezTo>
                <a:cubicBezTo>
                  <a:pt x="2447" y="1631"/>
                  <a:pt x="2451" y="1661"/>
                  <a:pt x="2456" y="1695"/>
                </a:cubicBezTo>
                <a:close/>
                <a:moveTo>
                  <a:pt x="2371" y="1420"/>
                </a:moveTo>
                <a:cubicBezTo>
                  <a:pt x="2386" y="1449"/>
                  <a:pt x="2400" y="1477"/>
                  <a:pt x="2414" y="1506"/>
                </a:cubicBezTo>
                <a:cubicBezTo>
                  <a:pt x="2402" y="1513"/>
                  <a:pt x="2392" y="1518"/>
                  <a:pt x="2381" y="1524"/>
                </a:cubicBezTo>
                <a:cubicBezTo>
                  <a:pt x="2368" y="1497"/>
                  <a:pt x="2354" y="1471"/>
                  <a:pt x="2340" y="1443"/>
                </a:cubicBezTo>
                <a:cubicBezTo>
                  <a:pt x="2350" y="1436"/>
                  <a:pt x="2359" y="1430"/>
                  <a:pt x="2371" y="1420"/>
                </a:cubicBezTo>
                <a:close/>
                <a:moveTo>
                  <a:pt x="2373" y="1971"/>
                </a:moveTo>
                <a:cubicBezTo>
                  <a:pt x="2383" y="1977"/>
                  <a:pt x="2393" y="1983"/>
                  <a:pt x="2405" y="1989"/>
                </a:cubicBezTo>
                <a:cubicBezTo>
                  <a:pt x="2386" y="2018"/>
                  <a:pt x="2369" y="2044"/>
                  <a:pt x="2350" y="2074"/>
                </a:cubicBezTo>
                <a:cubicBezTo>
                  <a:pt x="2339" y="2064"/>
                  <a:pt x="2331" y="2057"/>
                  <a:pt x="2322" y="2049"/>
                </a:cubicBezTo>
                <a:cubicBezTo>
                  <a:pt x="2340" y="2023"/>
                  <a:pt x="2355" y="1998"/>
                  <a:pt x="2373" y="1971"/>
                </a:cubicBezTo>
                <a:close/>
                <a:moveTo>
                  <a:pt x="2244" y="1286"/>
                </a:moveTo>
                <a:cubicBezTo>
                  <a:pt x="2272" y="1300"/>
                  <a:pt x="2291" y="1323"/>
                  <a:pt x="2314" y="1345"/>
                </a:cubicBezTo>
                <a:cubicBezTo>
                  <a:pt x="2306" y="1356"/>
                  <a:pt x="2299" y="1364"/>
                  <a:pt x="2290" y="1374"/>
                </a:cubicBezTo>
                <a:cubicBezTo>
                  <a:pt x="2268" y="1355"/>
                  <a:pt x="2247" y="1336"/>
                  <a:pt x="2224" y="1316"/>
                </a:cubicBezTo>
                <a:cubicBezTo>
                  <a:pt x="2231" y="1304"/>
                  <a:pt x="2237" y="1296"/>
                  <a:pt x="2244" y="1286"/>
                </a:cubicBezTo>
                <a:close/>
                <a:moveTo>
                  <a:pt x="2076" y="1211"/>
                </a:moveTo>
                <a:cubicBezTo>
                  <a:pt x="2111" y="1207"/>
                  <a:pt x="2137" y="1225"/>
                  <a:pt x="2167" y="1237"/>
                </a:cubicBezTo>
                <a:cubicBezTo>
                  <a:pt x="2161" y="1250"/>
                  <a:pt x="2156" y="1260"/>
                  <a:pt x="2151" y="1271"/>
                </a:cubicBezTo>
                <a:cubicBezTo>
                  <a:pt x="2124" y="1262"/>
                  <a:pt x="2100" y="1253"/>
                  <a:pt x="2072" y="1243"/>
                </a:cubicBezTo>
                <a:cubicBezTo>
                  <a:pt x="2073" y="1234"/>
                  <a:pt x="2075" y="1223"/>
                  <a:pt x="2076" y="1211"/>
                </a:cubicBezTo>
                <a:close/>
                <a:moveTo>
                  <a:pt x="1898" y="1199"/>
                </a:moveTo>
                <a:cubicBezTo>
                  <a:pt x="1928" y="1199"/>
                  <a:pt x="1956" y="1199"/>
                  <a:pt x="1986" y="1199"/>
                </a:cubicBezTo>
                <a:cubicBezTo>
                  <a:pt x="1985" y="1212"/>
                  <a:pt x="1984" y="1223"/>
                  <a:pt x="1984" y="1235"/>
                </a:cubicBezTo>
                <a:cubicBezTo>
                  <a:pt x="1954" y="1235"/>
                  <a:pt x="1926" y="1235"/>
                  <a:pt x="1895" y="1234"/>
                </a:cubicBezTo>
                <a:cubicBezTo>
                  <a:pt x="1896" y="1220"/>
                  <a:pt x="1897" y="1211"/>
                  <a:pt x="1898" y="1199"/>
                </a:cubicBezTo>
                <a:close/>
                <a:moveTo>
                  <a:pt x="1808" y="1197"/>
                </a:moveTo>
                <a:cubicBezTo>
                  <a:pt x="1807" y="1211"/>
                  <a:pt x="1806" y="1221"/>
                  <a:pt x="1806" y="1235"/>
                </a:cubicBezTo>
                <a:cubicBezTo>
                  <a:pt x="1777" y="1236"/>
                  <a:pt x="1749" y="1238"/>
                  <a:pt x="1718" y="1239"/>
                </a:cubicBezTo>
                <a:cubicBezTo>
                  <a:pt x="1718" y="1226"/>
                  <a:pt x="1718" y="1216"/>
                  <a:pt x="1717" y="1201"/>
                </a:cubicBezTo>
                <a:cubicBezTo>
                  <a:pt x="1747" y="1194"/>
                  <a:pt x="1775" y="1198"/>
                  <a:pt x="1808" y="1197"/>
                </a:cubicBezTo>
                <a:close/>
                <a:moveTo>
                  <a:pt x="1539" y="1204"/>
                </a:moveTo>
                <a:cubicBezTo>
                  <a:pt x="1569" y="1204"/>
                  <a:pt x="1598" y="1204"/>
                  <a:pt x="1628" y="1204"/>
                </a:cubicBezTo>
                <a:cubicBezTo>
                  <a:pt x="1628" y="1215"/>
                  <a:pt x="1627" y="1226"/>
                  <a:pt x="1627" y="1241"/>
                </a:cubicBezTo>
                <a:cubicBezTo>
                  <a:pt x="1596" y="1241"/>
                  <a:pt x="1569" y="1241"/>
                  <a:pt x="1538" y="1241"/>
                </a:cubicBezTo>
                <a:cubicBezTo>
                  <a:pt x="1539" y="1229"/>
                  <a:pt x="1539" y="1218"/>
                  <a:pt x="1539" y="1204"/>
                </a:cubicBezTo>
                <a:close/>
                <a:moveTo>
                  <a:pt x="1362" y="1209"/>
                </a:moveTo>
                <a:cubicBezTo>
                  <a:pt x="1390" y="1209"/>
                  <a:pt x="1419" y="1209"/>
                  <a:pt x="1449" y="1209"/>
                </a:cubicBezTo>
                <a:cubicBezTo>
                  <a:pt x="1448" y="1222"/>
                  <a:pt x="1448" y="1231"/>
                  <a:pt x="1447" y="1244"/>
                </a:cubicBezTo>
                <a:cubicBezTo>
                  <a:pt x="1418" y="1244"/>
                  <a:pt x="1390" y="1244"/>
                  <a:pt x="1360" y="1244"/>
                </a:cubicBezTo>
                <a:cubicBezTo>
                  <a:pt x="1360" y="1232"/>
                  <a:pt x="1361" y="1222"/>
                  <a:pt x="1362" y="1209"/>
                </a:cubicBezTo>
                <a:close/>
                <a:moveTo>
                  <a:pt x="1182" y="1208"/>
                </a:moveTo>
                <a:cubicBezTo>
                  <a:pt x="1213" y="1208"/>
                  <a:pt x="1241" y="1208"/>
                  <a:pt x="1271" y="1208"/>
                </a:cubicBezTo>
                <a:cubicBezTo>
                  <a:pt x="1270" y="1221"/>
                  <a:pt x="1271" y="1230"/>
                  <a:pt x="1271" y="1244"/>
                </a:cubicBezTo>
                <a:cubicBezTo>
                  <a:pt x="1239" y="1248"/>
                  <a:pt x="1210" y="1245"/>
                  <a:pt x="1177" y="1244"/>
                </a:cubicBezTo>
                <a:cubicBezTo>
                  <a:pt x="1179" y="1230"/>
                  <a:pt x="1181" y="1220"/>
                  <a:pt x="1182" y="1208"/>
                </a:cubicBezTo>
                <a:close/>
                <a:moveTo>
                  <a:pt x="1009" y="1186"/>
                </a:moveTo>
                <a:cubicBezTo>
                  <a:pt x="1038" y="1191"/>
                  <a:pt x="1064" y="1196"/>
                  <a:pt x="1095" y="1201"/>
                </a:cubicBezTo>
                <a:cubicBezTo>
                  <a:pt x="1093" y="1214"/>
                  <a:pt x="1091" y="1225"/>
                  <a:pt x="1089" y="1237"/>
                </a:cubicBezTo>
                <a:cubicBezTo>
                  <a:pt x="1057" y="1237"/>
                  <a:pt x="1029" y="1232"/>
                  <a:pt x="998" y="1222"/>
                </a:cubicBezTo>
                <a:cubicBezTo>
                  <a:pt x="1002" y="1209"/>
                  <a:pt x="1006" y="1198"/>
                  <a:pt x="1009" y="1186"/>
                </a:cubicBezTo>
                <a:close/>
                <a:moveTo>
                  <a:pt x="710" y="585"/>
                </a:moveTo>
                <a:cubicBezTo>
                  <a:pt x="724" y="588"/>
                  <a:pt x="734" y="591"/>
                  <a:pt x="746" y="594"/>
                </a:cubicBezTo>
                <a:cubicBezTo>
                  <a:pt x="739" y="626"/>
                  <a:pt x="734" y="655"/>
                  <a:pt x="728" y="687"/>
                </a:cubicBezTo>
                <a:cubicBezTo>
                  <a:pt x="715" y="685"/>
                  <a:pt x="705" y="684"/>
                  <a:pt x="692" y="683"/>
                </a:cubicBezTo>
                <a:cubicBezTo>
                  <a:pt x="698" y="649"/>
                  <a:pt x="704" y="619"/>
                  <a:pt x="710" y="585"/>
                </a:cubicBezTo>
                <a:close/>
                <a:moveTo>
                  <a:pt x="691" y="782"/>
                </a:moveTo>
                <a:cubicBezTo>
                  <a:pt x="704" y="780"/>
                  <a:pt x="713" y="780"/>
                  <a:pt x="725" y="778"/>
                </a:cubicBezTo>
                <a:cubicBezTo>
                  <a:pt x="730" y="809"/>
                  <a:pt x="733" y="838"/>
                  <a:pt x="737" y="870"/>
                </a:cubicBezTo>
                <a:cubicBezTo>
                  <a:pt x="725" y="873"/>
                  <a:pt x="716" y="876"/>
                  <a:pt x="705" y="880"/>
                </a:cubicBezTo>
                <a:cubicBezTo>
                  <a:pt x="694" y="849"/>
                  <a:pt x="691" y="817"/>
                  <a:pt x="691" y="782"/>
                </a:cubicBezTo>
                <a:close/>
                <a:moveTo>
                  <a:pt x="779" y="1057"/>
                </a:moveTo>
                <a:cubicBezTo>
                  <a:pt x="763" y="1028"/>
                  <a:pt x="748" y="1002"/>
                  <a:pt x="731" y="973"/>
                </a:cubicBezTo>
                <a:cubicBezTo>
                  <a:pt x="745" y="965"/>
                  <a:pt x="754" y="960"/>
                  <a:pt x="765" y="955"/>
                </a:cubicBezTo>
                <a:cubicBezTo>
                  <a:pt x="779" y="980"/>
                  <a:pt x="793" y="1005"/>
                  <a:pt x="808" y="1032"/>
                </a:cubicBezTo>
                <a:cubicBezTo>
                  <a:pt x="800" y="1039"/>
                  <a:pt x="791" y="1046"/>
                  <a:pt x="779" y="1057"/>
                </a:cubicBezTo>
                <a:close/>
                <a:moveTo>
                  <a:pt x="776" y="506"/>
                </a:moveTo>
                <a:cubicBezTo>
                  <a:pt x="765" y="501"/>
                  <a:pt x="756" y="497"/>
                  <a:pt x="745" y="493"/>
                </a:cubicBezTo>
                <a:cubicBezTo>
                  <a:pt x="755" y="460"/>
                  <a:pt x="772" y="433"/>
                  <a:pt x="791" y="404"/>
                </a:cubicBezTo>
                <a:cubicBezTo>
                  <a:pt x="800" y="410"/>
                  <a:pt x="810" y="416"/>
                  <a:pt x="821" y="422"/>
                </a:cubicBezTo>
                <a:cubicBezTo>
                  <a:pt x="806" y="451"/>
                  <a:pt x="791" y="477"/>
                  <a:pt x="776" y="506"/>
                </a:cubicBezTo>
                <a:close/>
                <a:moveTo>
                  <a:pt x="865" y="1096"/>
                </a:moveTo>
                <a:cubicBezTo>
                  <a:pt x="889" y="1115"/>
                  <a:pt x="911" y="1132"/>
                  <a:pt x="933" y="1149"/>
                </a:cubicBezTo>
                <a:cubicBezTo>
                  <a:pt x="928" y="1160"/>
                  <a:pt x="922" y="1170"/>
                  <a:pt x="914" y="1184"/>
                </a:cubicBezTo>
                <a:cubicBezTo>
                  <a:pt x="889" y="1164"/>
                  <a:pt x="865" y="1146"/>
                  <a:pt x="840" y="1127"/>
                </a:cubicBezTo>
                <a:cubicBezTo>
                  <a:pt x="849" y="1115"/>
                  <a:pt x="857" y="1107"/>
                  <a:pt x="865" y="1096"/>
                </a:cubicBezTo>
                <a:close/>
                <a:moveTo>
                  <a:pt x="877" y="353"/>
                </a:moveTo>
                <a:cubicBezTo>
                  <a:pt x="868" y="342"/>
                  <a:pt x="860" y="334"/>
                  <a:pt x="854" y="327"/>
                </a:cubicBezTo>
                <a:cubicBezTo>
                  <a:pt x="876" y="302"/>
                  <a:pt x="897" y="280"/>
                  <a:pt x="920" y="254"/>
                </a:cubicBezTo>
                <a:cubicBezTo>
                  <a:pt x="929" y="267"/>
                  <a:pt x="936" y="276"/>
                  <a:pt x="943" y="285"/>
                </a:cubicBezTo>
                <a:cubicBezTo>
                  <a:pt x="921" y="307"/>
                  <a:pt x="901" y="328"/>
                  <a:pt x="877" y="353"/>
                </a:cubicBezTo>
                <a:close/>
                <a:moveTo>
                  <a:pt x="1018" y="239"/>
                </a:moveTo>
                <a:cubicBezTo>
                  <a:pt x="1013" y="228"/>
                  <a:pt x="1009" y="217"/>
                  <a:pt x="1004" y="203"/>
                </a:cubicBezTo>
                <a:cubicBezTo>
                  <a:pt x="1034" y="192"/>
                  <a:pt x="1062" y="182"/>
                  <a:pt x="1094" y="171"/>
                </a:cubicBezTo>
                <a:cubicBezTo>
                  <a:pt x="1096" y="185"/>
                  <a:pt x="1099" y="197"/>
                  <a:pt x="1101" y="209"/>
                </a:cubicBezTo>
                <a:cubicBezTo>
                  <a:pt x="1071" y="219"/>
                  <a:pt x="1046" y="229"/>
                  <a:pt x="1018" y="239"/>
                </a:cubicBezTo>
                <a:close/>
                <a:moveTo>
                  <a:pt x="1274" y="196"/>
                </a:moveTo>
                <a:cubicBezTo>
                  <a:pt x="1245" y="196"/>
                  <a:pt x="1217" y="195"/>
                  <a:pt x="1188" y="195"/>
                </a:cubicBezTo>
                <a:cubicBezTo>
                  <a:pt x="1187" y="184"/>
                  <a:pt x="1186" y="174"/>
                  <a:pt x="1185" y="159"/>
                </a:cubicBezTo>
                <a:cubicBezTo>
                  <a:pt x="1217" y="157"/>
                  <a:pt x="1246" y="157"/>
                  <a:pt x="1277" y="155"/>
                </a:cubicBezTo>
                <a:cubicBezTo>
                  <a:pt x="1276" y="170"/>
                  <a:pt x="1275" y="181"/>
                  <a:pt x="1274" y="196"/>
                </a:cubicBezTo>
                <a:close/>
                <a:moveTo>
                  <a:pt x="1454" y="197"/>
                </a:moveTo>
                <a:cubicBezTo>
                  <a:pt x="1438" y="197"/>
                  <a:pt x="1424" y="197"/>
                  <a:pt x="1410" y="196"/>
                </a:cubicBezTo>
                <a:cubicBezTo>
                  <a:pt x="1396" y="196"/>
                  <a:pt x="1383" y="196"/>
                  <a:pt x="1366" y="196"/>
                </a:cubicBezTo>
                <a:cubicBezTo>
                  <a:pt x="1367" y="182"/>
                  <a:pt x="1368" y="170"/>
                  <a:pt x="1369" y="157"/>
                </a:cubicBezTo>
                <a:cubicBezTo>
                  <a:pt x="1397" y="158"/>
                  <a:pt x="1425" y="158"/>
                  <a:pt x="1456" y="158"/>
                </a:cubicBezTo>
                <a:cubicBezTo>
                  <a:pt x="1455" y="171"/>
                  <a:pt x="1455" y="182"/>
                  <a:pt x="1454" y="197"/>
                </a:cubicBezTo>
                <a:close/>
                <a:moveTo>
                  <a:pt x="1631" y="198"/>
                </a:moveTo>
                <a:cubicBezTo>
                  <a:pt x="1601" y="198"/>
                  <a:pt x="1575" y="198"/>
                  <a:pt x="1545" y="198"/>
                </a:cubicBezTo>
                <a:cubicBezTo>
                  <a:pt x="1546" y="186"/>
                  <a:pt x="1546" y="175"/>
                  <a:pt x="1547" y="161"/>
                </a:cubicBezTo>
                <a:cubicBezTo>
                  <a:pt x="1575" y="162"/>
                  <a:pt x="1603" y="162"/>
                  <a:pt x="1633" y="162"/>
                </a:cubicBezTo>
                <a:cubicBezTo>
                  <a:pt x="1632" y="174"/>
                  <a:pt x="1632" y="185"/>
                  <a:pt x="1631" y="198"/>
                </a:cubicBezTo>
                <a:close/>
                <a:moveTo>
                  <a:pt x="1811" y="200"/>
                </a:moveTo>
                <a:cubicBezTo>
                  <a:pt x="1782" y="200"/>
                  <a:pt x="1754" y="200"/>
                  <a:pt x="1724" y="200"/>
                </a:cubicBezTo>
                <a:cubicBezTo>
                  <a:pt x="1724" y="189"/>
                  <a:pt x="1725" y="177"/>
                  <a:pt x="1726" y="164"/>
                </a:cubicBezTo>
                <a:cubicBezTo>
                  <a:pt x="1754" y="164"/>
                  <a:pt x="1782" y="164"/>
                  <a:pt x="1813" y="164"/>
                </a:cubicBezTo>
                <a:cubicBezTo>
                  <a:pt x="1812" y="177"/>
                  <a:pt x="1812" y="187"/>
                  <a:pt x="1811" y="200"/>
                </a:cubicBezTo>
                <a:close/>
                <a:moveTo>
                  <a:pt x="1989" y="199"/>
                </a:moveTo>
                <a:cubicBezTo>
                  <a:pt x="1960" y="199"/>
                  <a:pt x="1933" y="199"/>
                  <a:pt x="1902" y="199"/>
                </a:cubicBezTo>
                <a:cubicBezTo>
                  <a:pt x="1903" y="188"/>
                  <a:pt x="1903" y="177"/>
                  <a:pt x="1904" y="163"/>
                </a:cubicBezTo>
                <a:cubicBezTo>
                  <a:pt x="1935" y="163"/>
                  <a:pt x="1961" y="163"/>
                  <a:pt x="1991" y="163"/>
                </a:cubicBezTo>
                <a:cubicBezTo>
                  <a:pt x="1990" y="175"/>
                  <a:pt x="1990" y="186"/>
                  <a:pt x="1989" y="199"/>
                </a:cubicBezTo>
                <a:close/>
                <a:moveTo>
                  <a:pt x="2164" y="200"/>
                </a:moveTo>
                <a:cubicBezTo>
                  <a:pt x="2077" y="200"/>
                  <a:pt x="2077" y="200"/>
                  <a:pt x="2077" y="200"/>
                </a:cubicBezTo>
                <a:cubicBezTo>
                  <a:pt x="2077" y="163"/>
                  <a:pt x="2077" y="163"/>
                  <a:pt x="2077" y="163"/>
                </a:cubicBezTo>
                <a:cubicBezTo>
                  <a:pt x="2164" y="163"/>
                  <a:pt x="2164" y="163"/>
                  <a:pt x="2164" y="163"/>
                </a:cubicBezTo>
                <a:lnTo>
                  <a:pt x="2164" y="200"/>
                </a:lnTo>
                <a:close/>
                <a:moveTo>
                  <a:pt x="2329" y="200"/>
                </a:moveTo>
                <a:cubicBezTo>
                  <a:pt x="2242" y="200"/>
                  <a:pt x="2242" y="200"/>
                  <a:pt x="2242" y="200"/>
                </a:cubicBezTo>
                <a:cubicBezTo>
                  <a:pt x="2242" y="163"/>
                  <a:pt x="2242" y="163"/>
                  <a:pt x="2242" y="163"/>
                </a:cubicBezTo>
                <a:cubicBezTo>
                  <a:pt x="2329" y="163"/>
                  <a:pt x="2329" y="163"/>
                  <a:pt x="2329" y="163"/>
                </a:cubicBezTo>
                <a:lnTo>
                  <a:pt x="2329" y="200"/>
                </a:lnTo>
                <a:close/>
                <a:moveTo>
                  <a:pt x="2498" y="200"/>
                </a:moveTo>
                <a:cubicBezTo>
                  <a:pt x="2411" y="200"/>
                  <a:pt x="2411" y="200"/>
                  <a:pt x="2411" y="200"/>
                </a:cubicBezTo>
                <a:cubicBezTo>
                  <a:pt x="2411" y="163"/>
                  <a:pt x="2411" y="163"/>
                  <a:pt x="2411" y="163"/>
                </a:cubicBezTo>
                <a:cubicBezTo>
                  <a:pt x="2498" y="163"/>
                  <a:pt x="2498" y="163"/>
                  <a:pt x="2498" y="163"/>
                </a:cubicBezTo>
                <a:lnTo>
                  <a:pt x="2498" y="200"/>
                </a:lnTo>
                <a:close/>
                <a:moveTo>
                  <a:pt x="2667" y="200"/>
                </a:moveTo>
                <a:cubicBezTo>
                  <a:pt x="2580" y="200"/>
                  <a:pt x="2580" y="200"/>
                  <a:pt x="2580" y="200"/>
                </a:cubicBezTo>
                <a:cubicBezTo>
                  <a:pt x="2580" y="163"/>
                  <a:pt x="2580" y="163"/>
                  <a:pt x="2580" y="163"/>
                </a:cubicBezTo>
                <a:cubicBezTo>
                  <a:pt x="2667" y="163"/>
                  <a:pt x="2667" y="163"/>
                  <a:pt x="2667" y="163"/>
                </a:cubicBezTo>
                <a:lnTo>
                  <a:pt x="2667" y="200"/>
                </a:lnTo>
                <a:close/>
                <a:moveTo>
                  <a:pt x="2843" y="200"/>
                </a:moveTo>
                <a:cubicBezTo>
                  <a:pt x="2757" y="200"/>
                  <a:pt x="2757" y="200"/>
                  <a:pt x="2757" y="200"/>
                </a:cubicBezTo>
                <a:cubicBezTo>
                  <a:pt x="2757" y="163"/>
                  <a:pt x="2757" y="163"/>
                  <a:pt x="2757" y="163"/>
                </a:cubicBezTo>
                <a:cubicBezTo>
                  <a:pt x="2843" y="163"/>
                  <a:pt x="2843" y="163"/>
                  <a:pt x="2843" y="163"/>
                </a:cubicBezTo>
                <a:lnTo>
                  <a:pt x="2843" y="200"/>
                </a:lnTo>
                <a:close/>
                <a:moveTo>
                  <a:pt x="3020" y="200"/>
                </a:moveTo>
                <a:cubicBezTo>
                  <a:pt x="2933" y="200"/>
                  <a:pt x="2933" y="200"/>
                  <a:pt x="2933" y="200"/>
                </a:cubicBezTo>
                <a:cubicBezTo>
                  <a:pt x="2933" y="163"/>
                  <a:pt x="2933" y="163"/>
                  <a:pt x="2933" y="163"/>
                </a:cubicBezTo>
                <a:cubicBezTo>
                  <a:pt x="3020" y="163"/>
                  <a:pt x="3020" y="163"/>
                  <a:pt x="3020" y="163"/>
                </a:cubicBezTo>
                <a:lnTo>
                  <a:pt x="3020" y="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xmlns="" id="{552FFE4C-E836-483D-AE66-BDE479DDF54F}"/>
              </a:ext>
            </a:extLst>
          </p:cNvPr>
          <p:cNvGrpSpPr/>
          <p:nvPr/>
        </p:nvGrpSpPr>
        <p:grpSpPr>
          <a:xfrm>
            <a:off x="7513797" y="4113991"/>
            <a:ext cx="787124" cy="927855"/>
            <a:chOff x="7513797" y="3515644"/>
            <a:chExt cx="787124" cy="1216922"/>
          </a:xfrm>
        </p:grpSpPr>
        <p:sp>
          <p:nvSpPr>
            <p:cNvPr id="21" name="Oval 20">
              <a:extLst>
                <a:ext uri="{FF2B5EF4-FFF2-40B4-BE49-F238E27FC236}">
                  <a16:creationId xmlns:a16="http://schemas.microsoft.com/office/drawing/2014/main" xmlns="" id="{145CCA64-6355-4884-8286-E90DA68F46E1}"/>
                </a:ext>
              </a:extLst>
            </p:cNvPr>
            <p:cNvSpPr/>
            <p:nvPr/>
          </p:nvSpPr>
          <p:spPr>
            <a:xfrm>
              <a:off x="7650818" y="4546634"/>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17">
              <a:extLst>
                <a:ext uri="{FF2B5EF4-FFF2-40B4-BE49-F238E27FC236}">
                  <a16:creationId xmlns:a16="http://schemas.microsoft.com/office/drawing/2014/main" xmlns="" id="{AADEC081-AA14-42DF-A41F-E57EF20A18CE}"/>
                </a:ext>
              </a:extLst>
            </p:cNvPr>
            <p:cNvSpPr>
              <a:spLocks noEditPoints="1"/>
            </p:cNvSpPr>
            <p:nvPr/>
          </p:nvSpPr>
          <p:spPr bwMode="auto">
            <a:xfrm>
              <a:off x="7513797" y="3515644"/>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xmlns="" id="{1739CB22-36AD-4578-B37A-721602135766}"/>
              </a:ext>
            </a:extLst>
          </p:cNvPr>
          <p:cNvGrpSpPr/>
          <p:nvPr/>
        </p:nvGrpSpPr>
        <p:grpSpPr>
          <a:xfrm>
            <a:off x="6337819" y="1888374"/>
            <a:ext cx="787124" cy="947006"/>
            <a:chOff x="5857711" y="1651939"/>
            <a:chExt cx="787124" cy="1184672"/>
          </a:xfrm>
        </p:grpSpPr>
        <p:sp>
          <p:nvSpPr>
            <p:cNvPr id="34" name="Oval 33">
              <a:extLst>
                <a:ext uri="{FF2B5EF4-FFF2-40B4-BE49-F238E27FC236}">
                  <a16:creationId xmlns:a16="http://schemas.microsoft.com/office/drawing/2014/main" xmlns="" id="{457498BC-3A6D-434A-88F5-EF4565410719}"/>
                </a:ext>
              </a:extLst>
            </p:cNvPr>
            <p:cNvSpPr/>
            <p:nvPr/>
          </p:nvSpPr>
          <p:spPr>
            <a:xfrm>
              <a:off x="5988294" y="2650679"/>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Freeform 17">
              <a:extLst>
                <a:ext uri="{FF2B5EF4-FFF2-40B4-BE49-F238E27FC236}">
                  <a16:creationId xmlns:a16="http://schemas.microsoft.com/office/drawing/2014/main" xmlns="" id="{269181C5-3B8A-4BDB-B2DF-DEE5BB9190AB}"/>
                </a:ext>
              </a:extLst>
            </p:cNvPr>
            <p:cNvSpPr>
              <a:spLocks noEditPoints="1"/>
            </p:cNvSpPr>
            <p:nvPr/>
          </p:nvSpPr>
          <p:spPr bwMode="auto">
            <a:xfrm>
              <a:off x="5857711" y="1651939"/>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xmlns="" id="{26A18C2D-F3B2-4F71-98AA-B04BF8FF35C5}"/>
              </a:ext>
            </a:extLst>
          </p:cNvPr>
          <p:cNvGrpSpPr/>
          <p:nvPr/>
        </p:nvGrpSpPr>
        <p:grpSpPr>
          <a:xfrm>
            <a:off x="3841939" y="2228173"/>
            <a:ext cx="787124" cy="1003958"/>
            <a:chOff x="4095669" y="1944133"/>
            <a:chExt cx="787124" cy="1191551"/>
          </a:xfrm>
        </p:grpSpPr>
        <p:sp>
          <p:nvSpPr>
            <p:cNvPr id="33" name="Oval 32">
              <a:extLst>
                <a:ext uri="{FF2B5EF4-FFF2-40B4-BE49-F238E27FC236}">
                  <a16:creationId xmlns:a16="http://schemas.microsoft.com/office/drawing/2014/main" xmlns="" id="{51DDE096-BD68-49BD-B65F-337A5DD2E053}"/>
                </a:ext>
              </a:extLst>
            </p:cNvPr>
            <p:cNvSpPr/>
            <p:nvPr/>
          </p:nvSpPr>
          <p:spPr>
            <a:xfrm>
              <a:off x="4232260" y="2949752"/>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17">
              <a:extLst>
                <a:ext uri="{FF2B5EF4-FFF2-40B4-BE49-F238E27FC236}">
                  <a16:creationId xmlns:a16="http://schemas.microsoft.com/office/drawing/2014/main" xmlns="" id="{1FD8CFA0-9D5E-4427-B6CC-8B1E6C7FB9FA}"/>
                </a:ext>
              </a:extLst>
            </p:cNvPr>
            <p:cNvSpPr>
              <a:spLocks noEditPoints="1"/>
            </p:cNvSpPr>
            <p:nvPr/>
          </p:nvSpPr>
          <p:spPr bwMode="auto">
            <a:xfrm>
              <a:off x="4095669" y="1944133"/>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xmlns="" id="{7C6E8FFC-673B-46AC-ADC4-15F559AA6F9F}"/>
              </a:ext>
            </a:extLst>
          </p:cNvPr>
          <p:cNvGrpSpPr/>
          <p:nvPr/>
        </p:nvGrpSpPr>
        <p:grpSpPr>
          <a:xfrm>
            <a:off x="4948084" y="3258090"/>
            <a:ext cx="787124" cy="938274"/>
            <a:chOff x="4948084" y="2990035"/>
            <a:chExt cx="787124" cy="1206329"/>
          </a:xfrm>
        </p:grpSpPr>
        <p:sp>
          <p:nvSpPr>
            <p:cNvPr id="32" name="Oval 31">
              <a:extLst>
                <a:ext uri="{FF2B5EF4-FFF2-40B4-BE49-F238E27FC236}">
                  <a16:creationId xmlns:a16="http://schemas.microsoft.com/office/drawing/2014/main" xmlns="" id="{C84A3CEB-C7F5-47BC-A5E0-6EDD3A8B09D3}"/>
                </a:ext>
              </a:extLst>
            </p:cNvPr>
            <p:cNvSpPr/>
            <p:nvPr/>
          </p:nvSpPr>
          <p:spPr>
            <a:xfrm>
              <a:off x="5096823" y="4010432"/>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xmlns="" id="{1D7D0DE9-75CB-454B-935A-D075DAA50FF9}"/>
                </a:ext>
              </a:extLst>
            </p:cNvPr>
            <p:cNvSpPr>
              <a:spLocks noEditPoints="1"/>
            </p:cNvSpPr>
            <p:nvPr/>
          </p:nvSpPr>
          <p:spPr bwMode="auto">
            <a:xfrm>
              <a:off x="4948084" y="2990035"/>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xmlns="" id="{A9ECA71E-0548-4474-AF7E-19A3AB946A2E}"/>
              </a:ext>
            </a:extLst>
          </p:cNvPr>
          <p:cNvGrpSpPr/>
          <p:nvPr/>
        </p:nvGrpSpPr>
        <p:grpSpPr>
          <a:xfrm>
            <a:off x="5754103" y="4655531"/>
            <a:ext cx="787124" cy="860738"/>
            <a:chOff x="5754103" y="4329258"/>
            <a:chExt cx="787124" cy="1187011"/>
          </a:xfrm>
        </p:grpSpPr>
        <p:sp>
          <p:nvSpPr>
            <p:cNvPr id="35" name="Oval 34">
              <a:extLst>
                <a:ext uri="{FF2B5EF4-FFF2-40B4-BE49-F238E27FC236}">
                  <a16:creationId xmlns:a16="http://schemas.microsoft.com/office/drawing/2014/main" xmlns="" id="{2D510018-A692-49C0-9C88-7A85B34EAA36}"/>
                </a:ext>
              </a:extLst>
            </p:cNvPr>
            <p:cNvSpPr/>
            <p:nvPr/>
          </p:nvSpPr>
          <p:spPr>
            <a:xfrm>
              <a:off x="5885165" y="5330337"/>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17">
              <a:extLst>
                <a:ext uri="{FF2B5EF4-FFF2-40B4-BE49-F238E27FC236}">
                  <a16:creationId xmlns:a16="http://schemas.microsoft.com/office/drawing/2014/main" xmlns="" id="{E3C51A8F-C177-4A11-9555-A1AF91A56189}"/>
                </a:ext>
              </a:extLst>
            </p:cNvPr>
            <p:cNvSpPr>
              <a:spLocks noEditPoints="1"/>
            </p:cNvSpPr>
            <p:nvPr/>
          </p:nvSpPr>
          <p:spPr bwMode="auto">
            <a:xfrm>
              <a:off x="5754103" y="4329258"/>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xmlns="" id="{9388DDC3-400D-4FCF-BD0B-471470212205}"/>
              </a:ext>
            </a:extLst>
          </p:cNvPr>
          <p:cNvGrpSpPr/>
          <p:nvPr/>
        </p:nvGrpSpPr>
        <p:grpSpPr>
          <a:xfrm>
            <a:off x="3586212" y="4643820"/>
            <a:ext cx="787124" cy="809395"/>
            <a:chOff x="3586212" y="4244946"/>
            <a:chExt cx="787124" cy="1208269"/>
          </a:xfrm>
        </p:grpSpPr>
        <p:sp>
          <p:nvSpPr>
            <p:cNvPr id="38" name="Oval 37">
              <a:extLst>
                <a:ext uri="{FF2B5EF4-FFF2-40B4-BE49-F238E27FC236}">
                  <a16:creationId xmlns:a16="http://schemas.microsoft.com/office/drawing/2014/main" xmlns="" id="{65905797-902E-4E18-B126-36FE90E0C2FC}"/>
                </a:ext>
              </a:extLst>
            </p:cNvPr>
            <p:cNvSpPr/>
            <p:nvPr/>
          </p:nvSpPr>
          <p:spPr>
            <a:xfrm>
              <a:off x="3730247" y="5267283"/>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Freeform 17">
              <a:extLst>
                <a:ext uri="{FF2B5EF4-FFF2-40B4-BE49-F238E27FC236}">
                  <a16:creationId xmlns:a16="http://schemas.microsoft.com/office/drawing/2014/main" xmlns="" id="{D761B3C5-9583-4748-8026-EBB62E2B091A}"/>
                </a:ext>
              </a:extLst>
            </p:cNvPr>
            <p:cNvSpPr>
              <a:spLocks noEditPoints="1"/>
            </p:cNvSpPr>
            <p:nvPr/>
          </p:nvSpPr>
          <p:spPr bwMode="auto">
            <a:xfrm>
              <a:off x="3586212" y="4244946"/>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40" name="Oval 39">
            <a:extLst>
              <a:ext uri="{FF2B5EF4-FFF2-40B4-BE49-F238E27FC236}">
                <a16:creationId xmlns:a16="http://schemas.microsoft.com/office/drawing/2014/main" xmlns="" id="{A3C9EE35-F82C-428B-9484-5A0E65703EC8}"/>
              </a:ext>
            </a:extLst>
          </p:cNvPr>
          <p:cNvSpPr/>
          <p:nvPr/>
        </p:nvSpPr>
        <p:spPr>
          <a:xfrm>
            <a:off x="1571443" y="4908388"/>
            <a:ext cx="1583582" cy="970309"/>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xmlns="" id="{7E59B9E6-5EB4-4F56-B0CB-FF2766E9CC74}"/>
              </a:ext>
            </a:extLst>
          </p:cNvPr>
          <p:cNvSpPr/>
          <p:nvPr/>
        </p:nvSpPr>
        <p:spPr>
          <a:xfrm>
            <a:off x="1632930" y="4882988"/>
            <a:ext cx="1501774" cy="9201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xmlns="" id="{467857E8-DA43-43AA-B8CD-B41595D24CA0}"/>
              </a:ext>
            </a:extLst>
          </p:cNvPr>
          <p:cNvSpPr/>
          <p:nvPr/>
        </p:nvSpPr>
        <p:spPr>
          <a:xfrm>
            <a:off x="8749483" y="2363308"/>
            <a:ext cx="1583582" cy="970309"/>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xmlns="" id="{DFD70A9C-5551-4A87-9FE3-33F6E8B3339E}"/>
              </a:ext>
            </a:extLst>
          </p:cNvPr>
          <p:cNvSpPr/>
          <p:nvPr/>
        </p:nvSpPr>
        <p:spPr>
          <a:xfrm>
            <a:off x="8790650" y="2337908"/>
            <a:ext cx="1501774" cy="9201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xmlns="" id="{88842074-EC7E-44E5-86CE-464A13560E92}"/>
              </a:ext>
            </a:extLst>
          </p:cNvPr>
          <p:cNvSpPr/>
          <p:nvPr/>
        </p:nvSpPr>
        <p:spPr>
          <a:xfrm>
            <a:off x="2322195" y="3559622"/>
            <a:ext cx="105389" cy="1814693"/>
          </a:xfrm>
          <a:prstGeom prst="roundRect">
            <a:avLst>
              <a:gd name="adj" fmla="val 482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xmlns="" id="{3742D26D-D5E0-4CE9-A552-5689C4774F92}"/>
              </a:ext>
            </a:extLst>
          </p:cNvPr>
          <p:cNvSpPr/>
          <p:nvPr/>
        </p:nvSpPr>
        <p:spPr>
          <a:xfrm>
            <a:off x="2427583" y="3579942"/>
            <a:ext cx="917859" cy="642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xmlns="" id="{23DB95BC-95A6-460A-A137-B711FE9155A9}"/>
              </a:ext>
            </a:extLst>
          </p:cNvPr>
          <p:cNvSpPr/>
          <p:nvPr/>
        </p:nvSpPr>
        <p:spPr>
          <a:xfrm>
            <a:off x="9474835" y="978982"/>
            <a:ext cx="105389" cy="1814693"/>
          </a:xfrm>
          <a:prstGeom prst="roundRect">
            <a:avLst>
              <a:gd name="adj" fmla="val 482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xmlns="" id="{41C41ADA-D667-43F0-9253-08F465728B42}"/>
              </a:ext>
            </a:extLst>
          </p:cNvPr>
          <p:cNvGrpSpPr/>
          <p:nvPr/>
        </p:nvGrpSpPr>
        <p:grpSpPr>
          <a:xfrm>
            <a:off x="9585482" y="1005548"/>
            <a:ext cx="918136" cy="643176"/>
            <a:chOff x="9648542" y="1052843"/>
            <a:chExt cx="918136" cy="643176"/>
          </a:xfrm>
        </p:grpSpPr>
        <p:sp>
          <p:nvSpPr>
            <p:cNvPr id="46" name="Rectangle 45">
              <a:extLst>
                <a:ext uri="{FF2B5EF4-FFF2-40B4-BE49-F238E27FC236}">
                  <a16:creationId xmlns:a16="http://schemas.microsoft.com/office/drawing/2014/main" xmlns="" id="{243271E2-5DFC-40AA-9F15-A17009A1A230}"/>
                </a:ext>
              </a:extLst>
            </p:cNvPr>
            <p:cNvSpPr/>
            <p:nvPr/>
          </p:nvSpPr>
          <p:spPr>
            <a:xfrm>
              <a:off x="9648542" y="1052843"/>
              <a:ext cx="918136" cy="643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xmlns="" id="{4C56C671-A8E1-4C7E-818E-AF4B4C476DDD}"/>
                </a:ext>
              </a:extLst>
            </p:cNvPr>
            <p:cNvSpPr/>
            <p:nvPr/>
          </p:nvSpPr>
          <p:spPr>
            <a:xfrm>
              <a:off x="9680890" y="14686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0C0FAF9D-3F88-4141-8075-9E45DCC93599}"/>
                </a:ext>
              </a:extLst>
            </p:cNvPr>
            <p:cNvSpPr/>
            <p:nvPr/>
          </p:nvSpPr>
          <p:spPr>
            <a:xfrm>
              <a:off x="10246040" y="14686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xmlns="" id="{9E45138C-F6AE-49B3-BB9D-F9DB9D402172}"/>
                </a:ext>
              </a:extLst>
            </p:cNvPr>
            <p:cNvSpPr/>
            <p:nvPr/>
          </p:nvSpPr>
          <p:spPr>
            <a:xfrm>
              <a:off x="9680890" y="10749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xmlns="" id="{FB245B1C-8776-46DA-BA75-29D2A9B3DEF1}"/>
                </a:ext>
              </a:extLst>
            </p:cNvPr>
            <p:cNvSpPr/>
            <p:nvPr/>
          </p:nvSpPr>
          <p:spPr>
            <a:xfrm>
              <a:off x="10246040" y="10749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xmlns="" id="{4409FF36-772B-4223-9AEB-31E681641549}"/>
                </a:ext>
              </a:extLst>
            </p:cNvPr>
            <p:cNvSpPr/>
            <p:nvPr/>
          </p:nvSpPr>
          <p:spPr>
            <a:xfrm>
              <a:off x="9963465" y="127183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4" name="TextBox 53">
            <a:extLst>
              <a:ext uri="{FF2B5EF4-FFF2-40B4-BE49-F238E27FC236}">
                <a16:creationId xmlns:a16="http://schemas.microsoft.com/office/drawing/2014/main" xmlns="" id="{DB1CAE84-4239-4CDC-81D3-CF4436D5AA32}"/>
              </a:ext>
            </a:extLst>
          </p:cNvPr>
          <p:cNvSpPr txBox="1"/>
          <p:nvPr/>
        </p:nvSpPr>
        <p:spPr>
          <a:xfrm>
            <a:off x="3216512" y="5675830"/>
            <a:ext cx="17315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b="1" dirty="0">
                <a:effectLst/>
                <a:ea typeface="Calibri" panose="020F0502020204030204" pitchFamily="34" charset="0"/>
                <a:cs typeface="Sakkal Majalla" panose="02000000000000000000" pitchFamily="2" charset="-78"/>
              </a:rPr>
              <a:t>النشر الموسع والتسويق الرقمي </a:t>
            </a:r>
            <a:endParaRPr kumimoji="0" lang="en-GB" sz="48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55" name="TextBox 54">
            <a:extLst>
              <a:ext uri="{FF2B5EF4-FFF2-40B4-BE49-F238E27FC236}">
                <a16:creationId xmlns:a16="http://schemas.microsoft.com/office/drawing/2014/main" xmlns="" id="{8363B9A5-2EC4-4601-A829-9BA9F1113714}"/>
              </a:ext>
            </a:extLst>
          </p:cNvPr>
          <p:cNvSpPr txBox="1"/>
          <p:nvPr/>
        </p:nvSpPr>
        <p:spPr>
          <a:xfrm>
            <a:off x="629505" y="5105200"/>
            <a:ext cx="14402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START</a:t>
            </a:r>
          </a:p>
        </p:txBody>
      </p:sp>
      <p:sp>
        <p:nvSpPr>
          <p:cNvPr id="56" name="TextBox 55">
            <a:extLst>
              <a:ext uri="{FF2B5EF4-FFF2-40B4-BE49-F238E27FC236}">
                <a16:creationId xmlns:a16="http://schemas.microsoft.com/office/drawing/2014/main" xmlns="" id="{CB68A568-C6A8-4CE2-8928-D96DB769942D}"/>
              </a:ext>
            </a:extLst>
          </p:cNvPr>
          <p:cNvSpPr txBox="1"/>
          <p:nvPr/>
        </p:nvSpPr>
        <p:spPr>
          <a:xfrm>
            <a:off x="10433905" y="2552500"/>
            <a:ext cx="14402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FINISH</a:t>
            </a:r>
          </a:p>
        </p:txBody>
      </p:sp>
      <p:sp>
        <p:nvSpPr>
          <p:cNvPr id="57" name="TextBox 56">
            <a:extLst>
              <a:ext uri="{FF2B5EF4-FFF2-40B4-BE49-F238E27FC236}">
                <a16:creationId xmlns:a16="http://schemas.microsoft.com/office/drawing/2014/main" xmlns="" id="{85E88467-B8E7-4246-8C97-F4F62FCF8976}"/>
              </a:ext>
            </a:extLst>
          </p:cNvPr>
          <p:cNvSpPr txBox="1"/>
          <p:nvPr/>
        </p:nvSpPr>
        <p:spPr>
          <a:xfrm>
            <a:off x="5629401" y="5747220"/>
            <a:ext cx="1672352" cy="461665"/>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sz="2400" dirty="0"/>
              <a:t>الأيام الإعلامية </a:t>
            </a:r>
            <a:endParaRPr lang="en-GB" sz="2400" dirty="0"/>
          </a:p>
        </p:txBody>
      </p:sp>
      <p:sp>
        <p:nvSpPr>
          <p:cNvPr id="58" name="TextBox 57">
            <a:extLst>
              <a:ext uri="{FF2B5EF4-FFF2-40B4-BE49-F238E27FC236}">
                <a16:creationId xmlns:a16="http://schemas.microsoft.com/office/drawing/2014/main" xmlns="" id="{C86C3944-1CC5-4F20-B335-5DB0254B3A6C}"/>
              </a:ext>
            </a:extLst>
          </p:cNvPr>
          <p:cNvSpPr txBox="1"/>
          <p:nvPr/>
        </p:nvSpPr>
        <p:spPr>
          <a:xfrm>
            <a:off x="8320600" y="4158498"/>
            <a:ext cx="1862379" cy="1200329"/>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sz="2400" dirty="0"/>
              <a:t>الاستعانة بالوسائل الجماهيرية </a:t>
            </a:r>
            <a:endParaRPr lang="en-GB" sz="2400" dirty="0"/>
          </a:p>
        </p:txBody>
      </p:sp>
      <p:sp>
        <p:nvSpPr>
          <p:cNvPr id="59" name="TextBox 58">
            <a:extLst>
              <a:ext uri="{FF2B5EF4-FFF2-40B4-BE49-F238E27FC236}">
                <a16:creationId xmlns:a16="http://schemas.microsoft.com/office/drawing/2014/main" xmlns="" id="{C66A7575-9714-47BC-9ACB-DEDB51BED4B8}"/>
              </a:ext>
            </a:extLst>
          </p:cNvPr>
          <p:cNvSpPr txBox="1"/>
          <p:nvPr/>
        </p:nvSpPr>
        <p:spPr>
          <a:xfrm>
            <a:off x="5827720" y="3166460"/>
            <a:ext cx="2783307" cy="369332"/>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dirty="0"/>
              <a:t>عرض التجارب الناجحة </a:t>
            </a:r>
            <a:endParaRPr lang="en-GB" dirty="0"/>
          </a:p>
        </p:txBody>
      </p:sp>
      <p:sp>
        <p:nvSpPr>
          <p:cNvPr id="61" name="TextBox 60">
            <a:extLst>
              <a:ext uri="{FF2B5EF4-FFF2-40B4-BE49-F238E27FC236}">
                <a16:creationId xmlns:a16="http://schemas.microsoft.com/office/drawing/2014/main" xmlns="" id="{92B039FF-514A-40B0-B19F-9E467286BF23}"/>
              </a:ext>
            </a:extLst>
          </p:cNvPr>
          <p:cNvSpPr txBox="1"/>
          <p:nvPr/>
        </p:nvSpPr>
        <p:spPr>
          <a:xfrm>
            <a:off x="2176232" y="1685455"/>
            <a:ext cx="20420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b="1" dirty="0">
                <a:effectLst/>
                <a:ea typeface="Calibri" panose="020F0502020204030204" pitchFamily="34" charset="0"/>
                <a:cs typeface="Sakkal Majalla" panose="02000000000000000000" pitchFamily="2" charset="-78"/>
              </a:rPr>
              <a:t>الأبواب </a:t>
            </a:r>
            <a:r>
              <a:rPr lang="ar-DZ" sz="2400" b="1" dirty="0">
                <a:cs typeface="Sakkal Majalla" panose="02000000000000000000" pitchFamily="2" charset="-78"/>
              </a:rPr>
              <a:t>المفتوحة</a:t>
            </a:r>
            <a:r>
              <a:rPr lang="ar-DZ" sz="2400" b="1" dirty="0">
                <a:effectLst/>
                <a:ea typeface="Calibri" panose="020F0502020204030204" pitchFamily="34" charset="0"/>
                <a:cs typeface="Sakkal Majalla" panose="02000000000000000000" pitchFamily="2" charset="-78"/>
              </a:rPr>
              <a:t> </a:t>
            </a:r>
            <a:endParaRPr kumimoji="0" lang="en-GB" sz="48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62" name="TextBox 61">
            <a:extLst>
              <a:ext uri="{FF2B5EF4-FFF2-40B4-BE49-F238E27FC236}">
                <a16:creationId xmlns:a16="http://schemas.microsoft.com/office/drawing/2014/main" xmlns="" id="{AE0EDF60-B7B6-446A-BFBE-50F51548C125}"/>
              </a:ext>
            </a:extLst>
          </p:cNvPr>
          <p:cNvSpPr txBox="1"/>
          <p:nvPr/>
        </p:nvSpPr>
        <p:spPr>
          <a:xfrm>
            <a:off x="5311588" y="1064610"/>
            <a:ext cx="2282891" cy="461665"/>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sz="2400" b="1">
                <a:effectLst/>
                <a:ea typeface="Calibri" panose="020F0502020204030204" pitchFamily="34" charset="0"/>
                <a:cs typeface="Sakkal Majalla" panose="02000000000000000000" pitchFamily="2" charset="-78"/>
              </a:defRPr>
            </a:lvl1pPr>
          </a:lstStyle>
          <a:p>
            <a:r>
              <a:rPr lang="ar-DZ" dirty="0"/>
              <a:t>مقطع فيديو تحفيزي </a:t>
            </a:r>
            <a:endParaRPr lang="en-GB" dirty="0"/>
          </a:p>
        </p:txBody>
      </p:sp>
      <p:sp>
        <p:nvSpPr>
          <p:cNvPr id="2" name="TextBox 25">
            <a:extLst>
              <a:ext uri="{FF2B5EF4-FFF2-40B4-BE49-F238E27FC236}">
                <a16:creationId xmlns:a16="http://schemas.microsoft.com/office/drawing/2014/main" xmlns="" id="{069EFB37-A555-FB21-0345-E9FACD757464}"/>
              </a:ext>
            </a:extLst>
          </p:cNvPr>
          <p:cNvSpPr txBox="1"/>
          <p:nvPr/>
        </p:nvSpPr>
        <p:spPr>
          <a:xfrm>
            <a:off x="1176580" y="114542"/>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التحسيس والتدريب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اولا التحسيس</a:t>
            </a:r>
          </a:p>
        </p:txBody>
      </p:sp>
    </p:spTree>
    <p:extLst>
      <p:ext uri="{BB962C8B-B14F-4D97-AF65-F5344CB8AC3E}">
        <p14:creationId xmlns:p14="http://schemas.microsoft.com/office/powerpoint/2010/main" val="267271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6B6D87-E1DE-4867-BAAF-896622C069A4}"/>
              </a:ext>
            </a:extLst>
          </p:cNvPr>
          <p:cNvSpPr/>
          <p:nvPr/>
        </p:nvSpPr>
        <p:spPr>
          <a:xfrm rot="20132376">
            <a:off x="-1276257" y="-889982"/>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B97BDB4D-0C97-4B8E-9FB1-D40CEF97AF52}"/>
              </a:ext>
            </a:extLst>
          </p:cNvPr>
          <p:cNvSpPr/>
          <p:nvPr/>
        </p:nvSpPr>
        <p:spPr>
          <a:xfrm rot="20132376">
            <a:off x="-74808" y="397878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05AC4A42-C286-4210-AACA-FF60F9069255}"/>
              </a:ext>
            </a:extLst>
          </p:cNvPr>
          <p:cNvSpPr/>
          <p:nvPr/>
        </p:nvSpPr>
        <p:spPr>
          <a:xfrm rot="20132376">
            <a:off x="5955418" y="3551949"/>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8D2D9C72-7C06-478C-8F3F-520540609BBA}"/>
              </a:ext>
            </a:extLst>
          </p:cNvPr>
          <p:cNvSpPr/>
          <p:nvPr/>
        </p:nvSpPr>
        <p:spPr>
          <a:xfrm rot="20132376">
            <a:off x="6451642" y="-1422955"/>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99951D41-35AA-4DAE-B4FB-F31A6AF4FCE2}"/>
              </a:ext>
            </a:extLst>
          </p:cNvPr>
          <p:cNvSpPr txBox="1"/>
          <p:nvPr/>
        </p:nvSpPr>
        <p:spPr>
          <a:xfrm>
            <a:off x="1410664" y="1431796"/>
            <a:ext cx="2768834" cy="1423851"/>
          </a:xfrm>
          <a:prstGeom prst="rect">
            <a:avLst/>
          </a:prstGeom>
          <a:noFill/>
        </p:spPr>
        <p:txBody>
          <a:bodyPr wrap="square" rtlCol="0">
            <a:spAutoFit/>
          </a:bodyPr>
          <a:lstStyle>
            <a:defPPr>
              <a:defRPr lang="fr-FR"/>
            </a:defPPr>
            <a:lvl1pPr lvl="0" algn="ctr" rtl="1">
              <a:lnSpc>
                <a:spcPct val="103000"/>
              </a:lnSpc>
              <a:spcAft>
                <a:spcPts val="800"/>
              </a:spcAft>
              <a:defRPr sz="28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تشجيع الحركية للأساتذة المدربين بين المؤسسات الجامعية؛</a:t>
            </a:r>
            <a:endParaRPr lang="fr-FR" dirty="0"/>
          </a:p>
        </p:txBody>
      </p:sp>
      <p:sp>
        <p:nvSpPr>
          <p:cNvPr id="17" name="TextBox 16">
            <a:extLst>
              <a:ext uri="{FF2B5EF4-FFF2-40B4-BE49-F238E27FC236}">
                <a16:creationId xmlns:a16="http://schemas.microsoft.com/office/drawing/2014/main" xmlns="" id="{A8FA06A8-D60B-431D-81F9-32E33AC12CCE}"/>
              </a:ext>
            </a:extLst>
          </p:cNvPr>
          <p:cNvSpPr txBox="1"/>
          <p:nvPr/>
        </p:nvSpPr>
        <p:spPr>
          <a:xfrm>
            <a:off x="7659064" y="1147699"/>
            <a:ext cx="2768834" cy="1867691"/>
          </a:xfrm>
          <a:prstGeom prst="rect">
            <a:avLst/>
          </a:prstGeom>
          <a:noFill/>
        </p:spPr>
        <p:txBody>
          <a:bodyPr wrap="square" rtlCol="0">
            <a:spAutoFit/>
          </a:bodyPr>
          <a:lstStyle/>
          <a:p>
            <a:pPr lvl="0" algn="ctr" rtl="1">
              <a:lnSpc>
                <a:spcPct val="103000"/>
              </a:lnSpc>
              <a:spcAft>
                <a:spcPts val="800"/>
              </a:spcAft>
            </a:pPr>
            <a:r>
              <a:rPr lang="ar-DZ" sz="2800" b="1" dirty="0">
                <a:effectLst/>
                <a:latin typeface="Symbol" panose="05050102010706020507" pitchFamily="18" charset="2"/>
                <a:ea typeface="Calibri" panose="020F0502020204030204" pitchFamily="34" charset="0"/>
                <a:cs typeface="Sakkal Majalla" panose="02000000000000000000" pitchFamily="2" charset="-78"/>
              </a:rPr>
              <a:t>منح امتيازات تحفيزية للأساتذة المدربين تشجيعا لمشاركتهم في البرنامج؛</a:t>
            </a:r>
            <a:endParaRPr lang="fr-FR" sz="28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98D715D1-C756-442F-A053-BDE95ED3EA31}"/>
              </a:ext>
            </a:extLst>
          </p:cNvPr>
          <p:cNvSpPr txBox="1"/>
          <p:nvPr/>
        </p:nvSpPr>
        <p:spPr>
          <a:xfrm>
            <a:off x="7303464" y="5249265"/>
            <a:ext cx="2768834" cy="948337"/>
          </a:xfrm>
          <a:prstGeom prst="rect">
            <a:avLst/>
          </a:prstGeom>
          <a:noFill/>
        </p:spPr>
        <p:txBody>
          <a:bodyPr wrap="square" rtlCol="0">
            <a:spAutoFit/>
          </a:bodyPr>
          <a:lstStyle>
            <a:defPPr>
              <a:defRPr lang="fr-FR"/>
            </a:defPPr>
            <a:lvl1pPr lvl="0" algn="ctr" rtl="1">
              <a:lnSpc>
                <a:spcPct val="103000"/>
              </a:lnSpc>
              <a:spcAft>
                <a:spcPts val="800"/>
              </a:spcAft>
              <a:defRPr sz="28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الاستعانة بالخبراء من خارج الجامعة وتحديد إلية تثمين جهودهم؛</a:t>
            </a:r>
            <a:endParaRPr lang="fr-FR" dirty="0"/>
          </a:p>
        </p:txBody>
      </p:sp>
      <p:sp>
        <p:nvSpPr>
          <p:cNvPr id="19" name="TextBox 18">
            <a:extLst>
              <a:ext uri="{FF2B5EF4-FFF2-40B4-BE49-F238E27FC236}">
                <a16:creationId xmlns:a16="http://schemas.microsoft.com/office/drawing/2014/main" xmlns="" id="{216962A0-44FC-46A7-8C84-C904BEA66175}"/>
              </a:ext>
            </a:extLst>
          </p:cNvPr>
          <p:cNvSpPr txBox="1"/>
          <p:nvPr/>
        </p:nvSpPr>
        <p:spPr>
          <a:xfrm>
            <a:off x="1791664" y="4893665"/>
            <a:ext cx="2768834" cy="663002"/>
          </a:xfrm>
          <a:prstGeom prst="rect">
            <a:avLst/>
          </a:prstGeom>
          <a:noFill/>
        </p:spPr>
        <p:txBody>
          <a:bodyPr wrap="square" rtlCol="0">
            <a:spAutoFit/>
          </a:bodyPr>
          <a:lstStyle>
            <a:defPPr>
              <a:defRPr lang="fr-FR"/>
            </a:defPPr>
            <a:lvl1pPr lvl="0" algn="ctr" rtl="1">
              <a:lnSpc>
                <a:spcPct val="103000"/>
              </a:lnSpc>
              <a:spcAft>
                <a:spcPts val="800"/>
              </a:spcAft>
              <a:defRPr sz="28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تجهيز أدوات التدريب والحقائب التدريبية اللازمة (أدوات التدريب).</a:t>
            </a:r>
            <a:endParaRPr lang="fr-FR" dirty="0"/>
          </a:p>
        </p:txBody>
      </p:sp>
      <p:sp>
        <p:nvSpPr>
          <p:cNvPr id="2" name="TextBox 25">
            <a:extLst>
              <a:ext uri="{FF2B5EF4-FFF2-40B4-BE49-F238E27FC236}">
                <a16:creationId xmlns:a16="http://schemas.microsoft.com/office/drawing/2014/main" xmlns="" id="{15726059-6E07-CF9C-4488-872619650C70}"/>
              </a:ext>
            </a:extLst>
          </p:cNvPr>
          <p:cNvSpPr txBox="1"/>
          <p:nvPr/>
        </p:nvSpPr>
        <p:spPr>
          <a:xfrm>
            <a:off x="1259149" y="326656"/>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التحسيس والتدريب: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ثانيا : المدربين </a:t>
            </a:r>
          </a:p>
        </p:txBody>
      </p:sp>
      <p:sp>
        <p:nvSpPr>
          <p:cNvPr id="3" name="TextBox 16">
            <a:extLst>
              <a:ext uri="{FF2B5EF4-FFF2-40B4-BE49-F238E27FC236}">
                <a16:creationId xmlns:a16="http://schemas.microsoft.com/office/drawing/2014/main" xmlns="" id="{875908AE-8E1B-8DEB-97C5-166D6A9C6ECC}"/>
              </a:ext>
            </a:extLst>
          </p:cNvPr>
          <p:cNvSpPr txBox="1"/>
          <p:nvPr/>
        </p:nvSpPr>
        <p:spPr>
          <a:xfrm>
            <a:off x="5080047" y="2907318"/>
            <a:ext cx="2022393" cy="1526444"/>
          </a:xfrm>
          <a:prstGeom prst="rect">
            <a:avLst/>
          </a:prstGeom>
          <a:noFill/>
        </p:spPr>
        <p:txBody>
          <a:bodyPr wrap="square" rtlCol="0">
            <a:spAutoFit/>
          </a:bodyPr>
          <a:lstStyle/>
          <a:p>
            <a:pPr lvl="0" algn="ctr" rtl="1">
              <a:lnSpc>
                <a:spcPct val="103000"/>
              </a:lnSpc>
              <a:spcAft>
                <a:spcPts val="800"/>
              </a:spcAft>
            </a:pPr>
            <a:r>
              <a:rPr lang="ar-DZ" sz="2800" b="1" dirty="0">
                <a:effectLst>
                  <a:outerShdw blurRad="38100" dist="38100" dir="2700000" algn="tl">
                    <a:srgbClr val="000000">
                      <a:alpha val="43137"/>
                    </a:srgbClr>
                  </a:outerShdw>
                </a:effectLst>
                <a:ea typeface="Calibri" panose="020F0502020204030204" pitchFamily="34" charset="0"/>
                <a:cs typeface="Sakkal Majalla" panose="02000000000000000000" pitchFamily="2" charset="-78"/>
              </a:rPr>
              <a:t>تدريب المدربين </a:t>
            </a:r>
          </a:p>
          <a:p>
            <a:pPr lvl="0" algn="ctr" rtl="1">
              <a:lnSpc>
                <a:spcPct val="103000"/>
              </a:lnSpc>
              <a:spcAft>
                <a:spcPts val="800"/>
              </a:spcAft>
            </a:pPr>
            <a:r>
              <a:rPr lang="ar-DZ" sz="2800" b="1" dirty="0">
                <a:effectLst>
                  <a:outerShdw blurRad="38100" dist="38100" dir="2700000" algn="tl">
                    <a:srgbClr val="000000">
                      <a:alpha val="43137"/>
                    </a:srgbClr>
                  </a:outerShdw>
                </a:effectLst>
                <a:ea typeface="Calibri" panose="020F0502020204030204" pitchFamily="34" charset="0"/>
                <a:cs typeface="Sakkal Majalla" panose="02000000000000000000" pitchFamily="2" charset="-78"/>
              </a:rPr>
              <a:t>و تنميط الدورات التدريبية</a:t>
            </a:r>
            <a:endParaRPr lang="fr-FR" sz="3600" b="1" dirty="0">
              <a:effectLst>
                <a:outerShdw blurRad="38100" dist="38100" dir="2700000" algn="tl">
                  <a:srgbClr val="000000">
                    <a:alpha val="43137"/>
                  </a:srgbClr>
                </a:outerShdw>
              </a:effectLst>
              <a:latin typeface="Symbol" panose="05050102010706020507" pitchFamily="18" charset="2"/>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002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8016977A-112F-4154-95F5-0608714FBFEE}"/>
              </a:ext>
            </a:extLst>
          </p:cNvPr>
          <p:cNvSpPr txBox="1"/>
          <p:nvPr/>
        </p:nvSpPr>
        <p:spPr>
          <a:xfrm>
            <a:off x="2314506" y="1210904"/>
            <a:ext cx="4466880" cy="853182"/>
          </a:xfrm>
          <a:prstGeom prst="rect">
            <a:avLst/>
          </a:prstGeom>
          <a:solidFill>
            <a:schemeClr val="bg1">
              <a:lumMod val="95000"/>
            </a:schemeClr>
          </a:solidFill>
        </p:spPr>
        <p:txBody>
          <a:bodyPr wrap="square" rtlCol="0">
            <a:spAutoFit/>
          </a:bodyPr>
          <a:lstStyle/>
          <a:p>
            <a:pPr lvl="0" algn="just" rtl="1">
              <a:lnSpc>
                <a:spcPct val="103000"/>
              </a:lnSpc>
              <a:spcAft>
                <a:spcPts val="800"/>
              </a:spcAft>
            </a:pPr>
            <a:r>
              <a:rPr lang="ar-DZ" sz="2400" b="1" dirty="0">
                <a:effectLst/>
                <a:latin typeface="Symbol" panose="05050102010706020507" pitchFamily="18" charset="2"/>
                <a:ea typeface="Calibri" panose="020F0502020204030204" pitchFamily="34" charset="0"/>
                <a:cs typeface="Sakkal Majalla" panose="02000000000000000000" pitchFamily="2" charset="-78"/>
              </a:rPr>
              <a:t>دورات في مخطط الأعمال </a:t>
            </a:r>
            <a:r>
              <a:rPr lang="fr-FR" sz="2400" b="1" dirty="0">
                <a:effectLst/>
                <a:latin typeface="Sakkal Majalla" panose="02000000000000000000" pitchFamily="2" charset="-78"/>
                <a:ea typeface="Calibri" panose="020F0502020204030204" pitchFamily="34" charset="0"/>
                <a:cs typeface="Arial" panose="020B0604020202020204" pitchFamily="34" charset="0"/>
              </a:rPr>
              <a:t>BMC</a:t>
            </a:r>
            <a:r>
              <a:rPr lang="ar-DZ" sz="2400" b="1" dirty="0">
                <a:effectLst/>
                <a:latin typeface="Symbol" panose="05050102010706020507" pitchFamily="18" charset="2"/>
                <a:ea typeface="Calibri" panose="020F0502020204030204" pitchFamily="34" charset="0"/>
                <a:cs typeface="Sakkal Majalla" panose="02000000000000000000" pitchFamily="2" charset="-78"/>
              </a:rPr>
              <a:t>، مهارات الاتصال والإلقاء، الذكاء الصناعي، التسويق الرقمي؛</a:t>
            </a:r>
            <a:endParaRPr lang="fr-FR" sz="24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8016977A-112F-4154-95F5-0608714FBFEE}"/>
              </a:ext>
            </a:extLst>
          </p:cNvPr>
          <p:cNvSpPr txBox="1"/>
          <p:nvPr/>
        </p:nvSpPr>
        <p:spPr>
          <a:xfrm>
            <a:off x="2314506" y="2481651"/>
            <a:ext cx="4099741" cy="472758"/>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تنميط محتوى التدريب على كل الحاضنات؛</a:t>
            </a:r>
            <a:endParaRPr lang="fr-FR" dirty="0"/>
          </a:p>
        </p:txBody>
      </p:sp>
      <p:sp>
        <p:nvSpPr>
          <p:cNvPr id="19" name="TextBox 18">
            <a:extLst>
              <a:ext uri="{FF2B5EF4-FFF2-40B4-BE49-F238E27FC236}">
                <a16:creationId xmlns:a16="http://schemas.microsoft.com/office/drawing/2014/main" xmlns="" id="{8016977A-112F-4154-95F5-0608714FBFEE}"/>
              </a:ext>
            </a:extLst>
          </p:cNvPr>
          <p:cNvSpPr txBox="1"/>
          <p:nvPr/>
        </p:nvSpPr>
        <p:spPr>
          <a:xfrm>
            <a:off x="2314506" y="3288476"/>
            <a:ext cx="4291613"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إمكانية الاستعانة بتقنية الموك  لإتاحة المحتوى لأكبر عدد من المستهدفين. </a:t>
            </a:r>
            <a:endParaRPr lang="en-GB" dirty="0"/>
          </a:p>
        </p:txBody>
      </p:sp>
      <p:sp>
        <p:nvSpPr>
          <p:cNvPr id="20" name="Oval 19"/>
          <p:cNvSpPr/>
          <p:nvPr/>
        </p:nvSpPr>
        <p:spPr>
          <a:xfrm>
            <a:off x="1506323" y="1605129"/>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1" name="Oval 20"/>
          <p:cNvSpPr/>
          <p:nvPr/>
        </p:nvSpPr>
        <p:spPr>
          <a:xfrm>
            <a:off x="1506323" y="2523639"/>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2" name="Oval 21"/>
          <p:cNvSpPr/>
          <p:nvPr/>
        </p:nvSpPr>
        <p:spPr>
          <a:xfrm>
            <a:off x="1546801" y="3483598"/>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1" name="Oval 10">
            <a:extLst>
              <a:ext uri="{FF2B5EF4-FFF2-40B4-BE49-F238E27FC236}">
                <a16:creationId xmlns:a16="http://schemas.microsoft.com/office/drawing/2014/main" xmlns="" id="{BDF6620A-543F-46FB-9694-325B7105F3A7}"/>
              </a:ext>
            </a:extLst>
          </p:cNvPr>
          <p:cNvSpPr/>
          <p:nvPr/>
        </p:nvSpPr>
        <p:spPr>
          <a:xfrm>
            <a:off x="6878755" y="5344328"/>
            <a:ext cx="3964000" cy="30374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
          <p:cNvSpPr>
            <a:spLocks noEditPoints="1"/>
          </p:cNvSpPr>
          <p:nvPr/>
        </p:nvSpPr>
        <p:spPr bwMode="auto">
          <a:xfrm>
            <a:off x="7549091" y="975782"/>
            <a:ext cx="2525959" cy="4800601"/>
          </a:xfrm>
          <a:custGeom>
            <a:avLst/>
            <a:gdLst>
              <a:gd name="T0" fmla="*/ 69 w 590"/>
              <a:gd name="T1" fmla="*/ 1055 h 1124"/>
              <a:gd name="T2" fmla="*/ 0 w 590"/>
              <a:gd name="T3" fmla="*/ 1055 h 1124"/>
              <a:gd name="T4" fmla="*/ 0 w 590"/>
              <a:gd name="T5" fmla="*/ 64 h 1124"/>
              <a:gd name="T6" fmla="*/ 11 w 590"/>
              <a:gd name="T7" fmla="*/ 64 h 1124"/>
              <a:gd name="T8" fmla="*/ 173 w 590"/>
              <a:gd name="T9" fmla="*/ 64 h 1124"/>
              <a:gd name="T10" fmla="*/ 183 w 590"/>
              <a:gd name="T11" fmla="*/ 53 h 1124"/>
              <a:gd name="T12" fmla="*/ 183 w 590"/>
              <a:gd name="T13" fmla="*/ 0 h 1124"/>
              <a:gd name="T14" fmla="*/ 217 w 590"/>
              <a:gd name="T15" fmla="*/ 10 h 1124"/>
              <a:gd name="T16" fmla="*/ 376 w 590"/>
              <a:gd name="T17" fmla="*/ 58 h 1124"/>
              <a:gd name="T18" fmla="*/ 464 w 590"/>
              <a:gd name="T19" fmla="*/ 64 h 1124"/>
              <a:gd name="T20" fmla="*/ 590 w 590"/>
              <a:gd name="T21" fmla="*/ 64 h 1124"/>
              <a:gd name="T22" fmla="*/ 590 w 590"/>
              <a:gd name="T23" fmla="*/ 1055 h 1124"/>
              <a:gd name="T24" fmla="*/ 522 w 590"/>
              <a:gd name="T25" fmla="*/ 1055 h 1124"/>
              <a:gd name="T26" fmla="*/ 522 w 590"/>
              <a:gd name="T27" fmla="*/ 1044 h 1124"/>
              <a:gd name="T28" fmla="*/ 521 w 590"/>
              <a:gd name="T29" fmla="*/ 953 h 1124"/>
              <a:gd name="T30" fmla="*/ 516 w 590"/>
              <a:gd name="T31" fmla="*/ 944 h 1124"/>
              <a:gd name="T32" fmla="*/ 511 w 590"/>
              <a:gd name="T33" fmla="*/ 953 h 1124"/>
              <a:gd name="T34" fmla="*/ 511 w 590"/>
              <a:gd name="T35" fmla="*/ 1042 h 1124"/>
              <a:gd name="T36" fmla="*/ 511 w 590"/>
              <a:gd name="T37" fmla="*/ 1055 h 1124"/>
              <a:gd name="T38" fmla="*/ 182 w 590"/>
              <a:gd name="T39" fmla="*/ 1124 h 1124"/>
              <a:gd name="T40" fmla="*/ 182 w 590"/>
              <a:gd name="T41" fmla="*/ 1111 h 1124"/>
              <a:gd name="T42" fmla="*/ 183 w 590"/>
              <a:gd name="T43" fmla="*/ 291 h 1124"/>
              <a:gd name="T44" fmla="*/ 183 w 590"/>
              <a:gd name="T45" fmla="*/ 147 h 1124"/>
              <a:gd name="T46" fmla="*/ 171 w 590"/>
              <a:gd name="T47" fmla="*/ 134 h 1124"/>
              <a:gd name="T48" fmla="*/ 82 w 590"/>
              <a:gd name="T49" fmla="*/ 134 h 1124"/>
              <a:gd name="T50" fmla="*/ 69 w 590"/>
              <a:gd name="T51" fmla="*/ 147 h 1124"/>
              <a:gd name="T52" fmla="*/ 69 w 590"/>
              <a:gd name="T53" fmla="*/ 1040 h 1124"/>
              <a:gd name="T54" fmla="*/ 69 w 590"/>
              <a:gd name="T55" fmla="*/ 1055 h 1124"/>
              <a:gd name="T56" fmla="*/ 511 w 590"/>
              <a:gd name="T57" fmla="*/ 592 h 1124"/>
              <a:gd name="T58" fmla="*/ 511 w 590"/>
              <a:gd name="T59" fmla="*/ 843 h 1124"/>
              <a:gd name="T60" fmla="*/ 516 w 590"/>
              <a:gd name="T61" fmla="*/ 857 h 1124"/>
              <a:gd name="T62" fmla="*/ 521 w 590"/>
              <a:gd name="T63" fmla="*/ 844 h 1124"/>
              <a:gd name="T64" fmla="*/ 521 w 590"/>
              <a:gd name="T65" fmla="*/ 342 h 1124"/>
              <a:gd name="T66" fmla="*/ 516 w 590"/>
              <a:gd name="T67" fmla="*/ 329 h 1124"/>
              <a:gd name="T68" fmla="*/ 511 w 590"/>
              <a:gd name="T69" fmla="*/ 342 h 1124"/>
              <a:gd name="T70" fmla="*/ 511 w 590"/>
              <a:gd name="T71" fmla="*/ 592 h 1124"/>
              <a:gd name="T72" fmla="*/ 321 w 590"/>
              <a:gd name="T73" fmla="*/ 634 h 1124"/>
              <a:gd name="T74" fmla="*/ 317 w 590"/>
              <a:gd name="T75" fmla="*/ 632 h 1124"/>
              <a:gd name="T76" fmla="*/ 240 w 590"/>
              <a:gd name="T77" fmla="*/ 627 h 1124"/>
              <a:gd name="T78" fmla="*/ 225 w 590"/>
              <a:gd name="T79" fmla="*/ 641 h 1124"/>
              <a:gd name="T80" fmla="*/ 242 w 590"/>
              <a:gd name="T81" fmla="*/ 653 h 1124"/>
              <a:gd name="T82" fmla="*/ 281 w 590"/>
              <a:gd name="T83" fmla="*/ 644 h 1124"/>
              <a:gd name="T84" fmla="*/ 321 w 590"/>
              <a:gd name="T85" fmla="*/ 634 h 1124"/>
              <a:gd name="T86" fmla="*/ 521 w 590"/>
              <a:gd name="T87" fmla="*/ 190 h 1124"/>
              <a:gd name="T88" fmla="*/ 521 w 590"/>
              <a:gd name="T89" fmla="*/ 143 h 1124"/>
              <a:gd name="T90" fmla="*/ 517 w 590"/>
              <a:gd name="T91" fmla="*/ 134 h 1124"/>
              <a:gd name="T92" fmla="*/ 511 w 590"/>
              <a:gd name="T93" fmla="*/ 142 h 1124"/>
              <a:gd name="T94" fmla="*/ 511 w 590"/>
              <a:gd name="T95" fmla="*/ 238 h 1124"/>
              <a:gd name="T96" fmla="*/ 516 w 590"/>
              <a:gd name="T97" fmla="*/ 246 h 1124"/>
              <a:gd name="T98" fmla="*/ 521 w 590"/>
              <a:gd name="T99" fmla="*/ 238 h 1124"/>
              <a:gd name="T100" fmla="*/ 521 w 590"/>
              <a:gd name="T101" fmla="*/ 19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0" h="1124">
                <a:moveTo>
                  <a:pt x="69" y="1055"/>
                </a:moveTo>
                <a:cubicBezTo>
                  <a:pt x="45" y="1055"/>
                  <a:pt x="23" y="1055"/>
                  <a:pt x="0" y="1055"/>
                </a:cubicBezTo>
                <a:cubicBezTo>
                  <a:pt x="0" y="725"/>
                  <a:pt x="0" y="395"/>
                  <a:pt x="0" y="64"/>
                </a:cubicBezTo>
                <a:cubicBezTo>
                  <a:pt x="3" y="64"/>
                  <a:pt x="7" y="64"/>
                  <a:pt x="11" y="64"/>
                </a:cubicBezTo>
                <a:cubicBezTo>
                  <a:pt x="65" y="64"/>
                  <a:pt x="119" y="64"/>
                  <a:pt x="173" y="64"/>
                </a:cubicBezTo>
                <a:cubicBezTo>
                  <a:pt x="181" y="64"/>
                  <a:pt x="184" y="61"/>
                  <a:pt x="183" y="53"/>
                </a:cubicBezTo>
                <a:cubicBezTo>
                  <a:pt x="183" y="36"/>
                  <a:pt x="183" y="19"/>
                  <a:pt x="183" y="0"/>
                </a:cubicBezTo>
                <a:cubicBezTo>
                  <a:pt x="196" y="3"/>
                  <a:pt x="207" y="6"/>
                  <a:pt x="217" y="10"/>
                </a:cubicBezTo>
                <a:cubicBezTo>
                  <a:pt x="270" y="26"/>
                  <a:pt x="323" y="41"/>
                  <a:pt x="376" y="58"/>
                </a:cubicBezTo>
                <a:cubicBezTo>
                  <a:pt x="405" y="68"/>
                  <a:pt x="434" y="63"/>
                  <a:pt x="464" y="64"/>
                </a:cubicBezTo>
                <a:cubicBezTo>
                  <a:pt x="506" y="65"/>
                  <a:pt x="547" y="64"/>
                  <a:pt x="590" y="64"/>
                </a:cubicBezTo>
                <a:cubicBezTo>
                  <a:pt x="590" y="394"/>
                  <a:pt x="590" y="724"/>
                  <a:pt x="590" y="1055"/>
                </a:cubicBezTo>
                <a:cubicBezTo>
                  <a:pt x="568" y="1055"/>
                  <a:pt x="545" y="1055"/>
                  <a:pt x="522" y="1055"/>
                </a:cubicBezTo>
                <a:cubicBezTo>
                  <a:pt x="522" y="1051"/>
                  <a:pt x="522" y="1047"/>
                  <a:pt x="522" y="1044"/>
                </a:cubicBezTo>
                <a:cubicBezTo>
                  <a:pt x="521" y="1014"/>
                  <a:pt x="522" y="983"/>
                  <a:pt x="521" y="953"/>
                </a:cubicBezTo>
                <a:cubicBezTo>
                  <a:pt x="521" y="950"/>
                  <a:pt x="518" y="947"/>
                  <a:pt x="516" y="944"/>
                </a:cubicBezTo>
                <a:cubicBezTo>
                  <a:pt x="515" y="947"/>
                  <a:pt x="511" y="950"/>
                  <a:pt x="511" y="953"/>
                </a:cubicBezTo>
                <a:cubicBezTo>
                  <a:pt x="511" y="982"/>
                  <a:pt x="511" y="1012"/>
                  <a:pt x="511" y="1042"/>
                </a:cubicBezTo>
                <a:cubicBezTo>
                  <a:pt x="511" y="1046"/>
                  <a:pt x="511" y="1050"/>
                  <a:pt x="511" y="1055"/>
                </a:cubicBezTo>
                <a:cubicBezTo>
                  <a:pt x="401" y="1078"/>
                  <a:pt x="292" y="1101"/>
                  <a:pt x="182" y="1124"/>
                </a:cubicBezTo>
                <a:cubicBezTo>
                  <a:pt x="182" y="1119"/>
                  <a:pt x="182" y="1115"/>
                  <a:pt x="182" y="1111"/>
                </a:cubicBezTo>
                <a:cubicBezTo>
                  <a:pt x="182" y="838"/>
                  <a:pt x="183" y="564"/>
                  <a:pt x="183" y="291"/>
                </a:cubicBezTo>
                <a:cubicBezTo>
                  <a:pt x="183" y="243"/>
                  <a:pt x="183" y="195"/>
                  <a:pt x="183" y="147"/>
                </a:cubicBezTo>
                <a:cubicBezTo>
                  <a:pt x="183" y="137"/>
                  <a:pt x="180" y="134"/>
                  <a:pt x="171" y="134"/>
                </a:cubicBezTo>
                <a:cubicBezTo>
                  <a:pt x="141" y="135"/>
                  <a:pt x="111" y="135"/>
                  <a:pt x="82" y="134"/>
                </a:cubicBezTo>
                <a:cubicBezTo>
                  <a:pt x="71" y="134"/>
                  <a:pt x="69" y="137"/>
                  <a:pt x="69" y="147"/>
                </a:cubicBezTo>
                <a:cubicBezTo>
                  <a:pt x="69" y="445"/>
                  <a:pt x="69" y="743"/>
                  <a:pt x="69" y="1040"/>
                </a:cubicBezTo>
                <a:cubicBezTo>
                  <a:pt x="69" y="1045"/>
                  <a:pt x="69" y="1050"/>
                  <a:pt x="69" y="1055"/>
                </a:cubicBezTo>
                <a:close/>
                <a:moveTo>
                  <a:pt x="511" y="592"/>
                </a:moveTo>
                <a:cubicBezTo>
                  <a:pt x="511" y="676"/>
                  <a:pt x="511" y="760"/>
                  <a:pt x="511" y="843"/>
                </a:cubicBezTo>
                <a:cubicBezTo>
                  <a:pt x="511" y="848"/>
                  <a:pt x="508" y="857"/>
                  <a:pt x="516" y="857"/>
                </a:cubicBezTo>
                <a:cubicBezTo>
                  <a:pt x="525" y="858"/>
                  <a:pt x="521" y="849"/>
                  <a:pt x="521" y="844"/>
                </a:cubicBezTo>
                <a:cubicBezTo>
                  <a:pt x="522" y="677"/>
                  <a:pt x="522" y="509"/>
                  <a:pt x="521" y="342"/>
                </a:cubicBezTo>
                <a:cubicBezTo>
                  <a:pt x="521" y="337"/>
                  <a:pt x="525" y="330"/>
                  <a:pt x="516" y="329"/>
                </a:cubicBezTo>
                <a:cubicBezTo>
                  <a:pt x="515" y="329"/>
                  <a:pt x="511" y="338"/>
                  <a:pt x="511" y="342"/>
                </a:cubicBezTo>
                <a:cubicBezTo>
                  <a:pt x="511" y="426"/>
                  <a:pt x="511" y="509"/>
                  <a:pt x="511" y="592"/>
                </a:cubicBezTo>
                <a:close/>
                <a:moveTo>
                  <a:pt x="321" y="634"/>
                </a:moveTo>
                <a:cubicBezTo>
                  <a:pt x="319" y="633"/>
                  <a:pt x="318" y="632"/>
                  <a:pt x="317" y="632"/>
                </a:cubicBezTo>
                <a:cubicBezTo>
                  <a:pt x="291" y="630"/>
                  <a:pt x="265" y="628"/>
                  <a:pt x="240" y="627"/>
                </a:cubicBezTo>
                <a:cubicBezTo>
                  <a:pt x="231" y="627"/>
                  <a:pt x="224" y="634"/>
                  <a:pt x="225" y="641"/>
                </a:cubicBezTo>
                <a:cubicBezTo>
                  <a:pt x="225" y="650"/>
                  <a:pt x="233" y="655"/>
                  <a:pt x="242" y="653"/>
                </a:cubicBezTo>
                <a:cubicBezTo>
                  <a:pt x="255" y="650"/>
                  <a:pt x="268" y="647"/>
                  <a:pt x="281" y="644"/>
                </a:cubicBezTo>
                <a:cubicBezTo>
                  <a:pt x="294" y="641"/>
                  <a:pt x="307" y="638"/>
                  <a:pt x="321" y="634"/>
                </a:cubicBezTo>
                <a:close/>
                <a:moveTo>
                  <a:pt x="521" y="190"/>
                </a:moveTo>
                <a:cubicBezTo>
                  <a:pt x="521" y="174"/>
                  <a:pt x="522" y="159"/>
                  <a:pt x="521" y="143"/>
                </a:cubicBezTo>
                <a:cubicBezTo>
                  <a:pt x="521" y="140"/>
                  <a:pt x="518" y="137"/>
                  <a:pt x="517" y="134"/>
                </a:cubicBezTo>
                <a:cubicBezTo>
                  <a:pt x="515" y="137"/>
                  <a:pt x="511" y="140"/>
                  <a:pt x="511" y="142"/>
                </a:cubicBezTo>
                <a:cubicBezTo>
                  <a:pt x="511" y="174"/>
                  <a:pt x="511" y="206"/>
                  <a:pt x="511" y="238"/>
                </a:cubicBezTo>
                <a:cubicBezTo>
                  <a:pt x="511" y="240"/>
                  <a:pt x="514" y="243"/>
                  <a:pt x="516" y="246"/>
                </a:cubicBezTo>
                <a:cubicBezTo>
                  <a:pt x="518" y="243"/>
                  <a:pt x="521" y="240"/>
                  <a:pt x="521" y="238"/>
                </a:cubicBezTo>
                <a:cubicBezTo>
                  <a:pt x="522" y="222"/>
                  <a:pt x="521" y="206"/>
                  <a:pt x="521" y="19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25">
            <a:extLst>
              <a:ext uri="{FF2B5EF4-FFF2-40B4-BE49-F238E27FC236}">
                <a16:creationId xmlns:a16="http://schemas.microsoft.com/office/drawing/2014/main" xmlns="" id="{8E8889CB-8D74-C3B3-29F3-1CF22510E3C5}"/>
              </a:ext>
            </a:extLst>
          </p:cNvPr>
          <p:cNvSpPr txBox="1"/>
          <p:nvPr/>
        </p:nvSpPr>
        <p:spPr>
          <a:xfrm>
            <a:off x="847164" y="272868"/>
            <a:ext cx="11040035"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التحسيس والتدريب: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 البرنامج التدريبي ومحتوى الدورات </a:t>
            </a:r>
          </a:p>
        </p:txBody>
      </p:sp>
    </p:spTree>
    <p:extLst>
      <p:ext uri="{BB962C8B-B14F-4D97-AF65-F5344CB8AC3E}">
        <p14:creationId xmlns:p14="http://schemas.microsoft.com/office/powerpoint/2010/main" val="2247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8016977A-112F-4154-95F5-0608714FBFEE}"/>
              </a:ext>
            </a:extLst>
          </p:cNvPr>
          <p:cNvSpPr txBox="1"/>
          <p:nvPr/>
        </p:nvSpPr>
        <p:spPr>
          <a:xfrm>
            <a:off x="4746813" y="2797650"/>
            <a:ext cx="6535278" cy="853182"/>
          </a:xfrm>
          <a:prstGeom prst="rect">
            <a:avLst/>
          </a:prstGeom>
          <a:solidFill>
            <a:schemeClr val="bg1">
              <a:lumMod val="95000"/>
            </a:schemeClr>
          </a:solidFill>
        </p:spPr>
        <p:txBody>
          <a:bodyPr wrap="square" rtlCol="0">
            <a:spAutoFit/>
          </a:bodyPr>
          <a:lstStyle/>
          <a:p>
            <a:pPr lvl="0" algn="just" rtl="1">
              <a:lnSpc>
                <a:spcPct val="103000"/>
              </a:lnSpc>
              <a:spcAft>
                <a:spcPts val="800"/>
              </a:spcAft>
            </a:pPr>
            <a:r>
              <a:rPr lang="ar-DZ" sz="2400" b="1" dirty="0">
                <a:effectLst/>
                <a:latin typeface="Symbol" panose="05050102010706020507" pitchFamily="18" charset="2"/>
                <a:ea typeface="Calibri" panose="020F0502020204030204" pitchFamily="34" charset="0"/>
                <a:cs typeface="Sakkal Majalla" panose="02000000000000000000" pitchFamily="2" charset="-78"/>
              </a:rPr>
              <a:t>الاستعانة بالنوادي العلمية خاصة منها المتخصص في مجال الابداع والابتكار؛</a:t>
            </a:r>
            <a:endParaRPr lang="fr-FR" sz="24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8016977A-112F-4154-95F5-0608714FBFEE}"/>
              </a:ext>
            </a:extLst>
          </p:cNvPr>
          <p:cNvSpPr txBox="1"/>
          <p:nvPr/>
        </p:nvSpPr>
        <p:spPr>
          <a:xfrm>
            <a:off x="4746813" y="3745669"/>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pPr lvl="0" algn="just" rtl="1">
              <a:lnSpc>
                <a:spcPct val="103000"/>
              </a:lnSpc>
              <a:spcAft>
                <a:spcPts val="800"/>
              </a:spcAft>
            </a:pPr>
            <a:r>
              <a:rPr lang="ar-DZ" dirty="0">
                <a:effectLst/>
                <a:latin typeface="Symbol" panose="05050102010706020507" pitchFamily="18" charset="2"/>
                <a:ea typeface="Calibri" panose="020F0502020204030204" pitchFamily="34" charset="0"/>
                <a:cs typeface="Sakkal Majalla" panose="02000000000000000000" pitchFamily="2" charset="-78"/>
              </a:rPr>
              <a:t>إنشاء مخابر التصنيع </a:t>
            </a:r>
            <a:r>
              <a:rPr lang="fr-FR" dirty="0" err="1">
                <a:effectLst/>
                <a:latin typeface="Sakkal Majalla" panose="02000000000000000000" pitchFamily="2" charset="-78"/>
                <a:ea typeface="Calibri" panose="020F0502020204030204" pitchFamily="34" charset="0"/>
                <a:cs typeface="Arial" panose="020B0604020202020204" pitchFamily="34" charset="0"/>
              </a:rPr>
              <a:t>fab-lab</a:t>
            </a:r>
            <a:r>
              <a:rPr lang="fr-FR" dirty="0">
                <a:effectLst/>
                <a:latin typeface="Sakkal Majalla" panose="02000000000000000000" pitchFamily="2" charset="-78"/>
                <a:ea typeface="Calibri" panose="020F0502020204030204" pitchFamily="34" charset="0"/>
                <a:cs typeface="Arial" panose="020B0604020202020204" pitchFamily="34" charset="0"/>
              </a:rPr>
              <a:t> </a:t>
            </a:r>
            <a:r>
              <a:rPr lang="ar-DZ" dirty="0">
                <a:effectLst/>
                <a:latin typeface="Symbol" panose="05050102010706020507" pitchFamily="18" charset="2"/>
                <a:ea typeface="Calibri" panose="020F0502020204030204" pitchFamily="34" charset="0"/>
                <a:cs typeface="Sakkal Majalla" panose="02000000000000000000" pitchFamily="2" charset="-78"/>
              </a:rPr>
              <a:t>على مستوى الحاضنات </a:t>
            </a:r>
            <a:r>
              <a:rPr lang="ar-DZ" dirty="0" err="1">
                <a:effectLst/>
                <a:latin typeface="Symbol" panose="05050102010706020507" pitchFamily="18" charset="2"/>
                <a:ea typeface="Calibri" panose="020F0502020204030204" pitchFamily="34" charset="0"/>
                <a:cs typeface="Sakkal Majalla" panose="02000000000000000000" pitchFamily="2" charset="-78"/>
              </a:rPr>
              <a:t>لانجاز</a:t>
            </a:r>
            <a:r>
              <a:rPr lang="ar-DZ" dirty="0">
                <a:effectLst/>
                <a:latin typeface="Symbol" panose="05050102010706020507" pitchFamily="18" charset="2"/>
                <a:ea typeface="Calibri" panose="020F0502020204030204" pitchFamily="34" charset="0"/>
                <a:cs typeface="Sakkal Majalla" panose="02000000000000000000" pitchFamily="2" charset="-78"/>
              </a:rPr>
              <a:t> النماذج الاولية؛</a:t>
            </a:r>
            <a:endParaRPr lang="fr-FR" dirty="0">
              <a:effectLst/>
              <a:latin typeface="Symbol" panose="05050102010706020507" pitchFamily="18" charset="2"/>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8016977A-112F-4154-95F5-0608714FBFEE}"/>
              </a:ext>
            </a:extLst>
          </p:cNvPr>
          <p:cNvSpPr txBox="1"/>
          <p:nvPr/>
        </p:nvSpPr>
        <p:spPr>
          <a:xfrm>
            <a:off x="4746813" y="4686964"/>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pPr lvl="0" algn="just" rtl="1">
              <a:lnSpc>
                <a:spcPct val="103000"/>
              </a:lnSpc>
              <a:spcAft>
                <a:spcPts val="800"/>
              </a:spcAft>
            </a:pPr>
            <a:r>
              <a:rPr lang="ar-DZ" dirty="0">
                <a:effectLst/>
                <a:latin typeface="Symbol" panose="05050102010706020507" pitchFamily="18" charset="2"/>
                <a:ea typeface="Calibri" panose="020F0502020204030204" pitchFamily="34" charset="0"/>
                <a:cs typeface="Sakkal Majalla" panose="02000000000000000000" pitchFamily="2" charset="-78"/>
              </a:rPr>
              <a:t>استغلال التجهيزات المخبرية على مستوى الأقسام والمعاهد وحتى الجامعات و مراكز البحث الوطنية في إطار تعليمة أقطاب الامتياز؛</a:t>
            </a:r>
            <a:endParaRPr lang="fr-FR" dirty="0">
              <a:effectLst/>
              <a:latin typeface="Symbol" panose="05050102010706020507" pitchFamily="18" charset="2"/>
              <a:ea typeface="Calibri" panose="020F0502020204030204" pitchFamily="34" charset="0"/>
              <a:cs typeface="Arial" panose="020B0604020202020204" pitchFamily="34" charset="0"/>
            </a:endParaRPr>
          </a:p>
        </p:txBody>
      </p:sp>
      <p:sp>
        <p:nvSpPr>
          <p:cNvPr id="20" name="Oval 19"/>
          <p:cNvSpPr/>
          <p:nvPr/>
        </p:nvSpPr>
        <p:spPr>
          <a:xfrm>
            <a:off x="3657865" y="2021986"/>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2</a:t>
            </a:r>
            <a:endParaRPr lang="en-US" b="1" dirty="0"/>
          </a:p>
        </p:txBody>
      </p:sp>
      <p:sp>
        <p:nvSpPr>
          <p:cNvPr id="21" name="Oval 20"/>
          <p:cNvSpPr/>
          <p:nvPr/>
        </p:nvSpPr>
        <p:spPr>
          <a:xfrm>
            <a:off x="3657865" y="3814551"/>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4</a:t>
            </a:r>
            <a:endParaRPr lang="en-US" b="1" dirty="0"/>
          </a:p>
        </p:txBody>
      </p:sp>
      <p:sp>
        <p:nvSpPr>
          <p:cNvPr id="22" name="Oval 21"/>
          <p:cNvSpPr/>
          <p:nvPr/>
        </p:nvSpPr>
        <p:spPr>
          <a:xfrm>
            <a:off x="3657865" y="4744267"/>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5</a:t>
            </a:r>
            <a:endParaRPr lang="en-US" b="1" dirty="0"/>
          </a:p>
        </p:txBody>
      </p:sp>
      <p:sp>
        <p:nvSpPr>
          <p:cNvPr id="11" name="Oval 10">
            <a:extLst>
              <a:ext uri="{FF2B5EF4-FFF2-40B4-BE49-F238E27FC236}">
                <a16:creationId xmlns:a16="http://schemas.microsoft.com/office/drawing/2014/main" xmlns="" id="{BDF6620A-543F-46FB-9694-325B7105F3A7}"/>
              </a:ext>
            </a:extLst>
          </p:cNvPr>
          <p:cNvSpPr/>
          <p:nvPr/>
        </p:nvSpPr>
        <p:spPr>
          <a:xfrm>
            <a:off x="6878755" y="5344328"/>
            <a:ext cx="3964000" cy="30374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8">
            <a:extLst>
              <a:ext uri="{FF2B5EF4-FFF2-40B4-BE49-F238E27FC236}">
                <a16:creationId xmlns:a16="http://schemas.microsoft.com/office/drawing/2014/main" xmlns="" id="{AC74DE62-D29C-B7CE-3D2A-DFFBDBDABC19}"/>
              </a:ext>
            </a:extLst>
          </p:cNvPr>
          <p:cNvSpPr txBox="1"/>
          <p:nvPr/>
        </p:nvSpPr>
        <p:spPr>
          <a:xfrm>
            <a:off x="4746813" y="5593507"/>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إمكانية تمويل الخدمات الخاصة (تحاليل، انجاز نموذج اولي) التي تتم خارج الجامعة .</a:t>
            </a:r>
            <a:endParaRPr lang="fr-FR" dirty="0"/>
          </a:p>
        </p:txBody>
      </p:sp>
      <p:sp>
        <p:nvSpPr>
          <p:cNvPr id="4" name="Oval 21">
            <a:extLst>
              <a:ext uri="{FF2B5EF4-FFF2-40B4-BE49-F238E27FC236}">
                <a16:creationId xmlns:a16="http://schemas.microsoft.com/office/drawing/2014/main" xmlns="" id="{3A6CF48E-19AF-D94E-B0D8-0A3D99FD45A8}"/>
              </a:ext>
            </a:extLst>
          </p:cNvPr>
          <p:cNvSpPr/>
          <p:nvPr/>
        </p:nvSpPr>
        <p:spPr>
          <a:xfrm>
            <a:off x="3698343" y="5634399"/>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6</a:t>
            </a:r>
            <a:endParaRPr lang="en-US" b="1" dirty="0"/>
          </a:p>
        </p:txBody>
      </p:sp>
      <p:sp>
        <p:nvSpPr>
          <p:cNvPr id="5" name="TextBox 16">
            <a:extLst>
              <a:ext uri="{FF2B5EF4-FFF2-40B4-BE49-F238E27FC236}">
                <a16:creationId xmlns:a16="http://schemas.microsoft.com/office/drawing/2014/main" xmlns="" id="{CF242C37-D816-6A73-ECAA-B5A5E6D8E436}"/>
              </a:ext>
            </a:extLst>
          </p:cNvPr>
          <p:cNvSpPr txBox="1"/>
          <p:nvPr/>
        </p:nvSpPr>
        <p:spPr>
          <a:xfrm>
            <a:off x="4746812" y="1315521"/>
            <a:ext cx="6535278" cy="472758"/>
          </a:xfrm>
          <a:prstGeom prst="rect">
            <a:avLst/>
          </a:prstGeom>
          <a:solidFill>
            <a:schemeClr val="bg1">
              <a:lumMod val="95000"/>
            </a:schemeClr>
          </a:solidFill>
        </p:spPr>
        <p:txBody>
          <a:bodyPr wrap="square" rtlCol="0">
            <a:spAutoFit/>
          </a:bodyPr>
          <a:lstStyle/>
          <a:p>
            <a:pPr lvl="0" algn="just" rtl="1">
              <a:lnSpc>
                <a:spcPct val="103000"/>
              </a:lnSpc>
              <a:spcAft>
                <a:spcPts val="800"/>
              </a:spcAft>
            </a:pPr>
            <a:r>
              <a:rPr lang="ar-DZ" sz="2400" b="1" dirty="0">
                <a:effectLst/>
                <a:latin typeface="Symbol" panose="05050102010706020507" pitchFamily="18" charset="2"/>
                <a:ea typeface="Calibri" panose="020F0502020204030204" pitchFamily="34" charset="0"/>
                <a:cs typeface="Sakkal Majalla" panose="02000000000000000000" pitchFamily="2" charset="-78"/>
              </a:rPr>
              <a:t>تجميع كل الأجهزة المرتبطة بنشاط الحاضنة في فضاء واحد ان أمكن؛ </a:t>
            </a:r>
            <a:endParaRPr lang="fr-FR" sz="24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6" name="TextBox 17">
            <a:extLst>
              <a:ext uri="{FF2B5EF4-FFF2-40B4-BE49-F238E27FC236}">
                <a16:creationId xmlns:a16="http://schemas.microsoft.com/office/drawing/2014/main" xmlns="" id="{F3BE7206-14C1-EE07-C4BF-40F07DF3CA08}"/>
              </a:ext>
            </a:extLst>
          </p:cNvPr>
          <p:cNvSpPr txBox="1"/>
          <p:nvPr/>
        </p:nvSpPr>
        <p:spPr>
          <a:xfrm>
            <a:off x="4773706" y="1863080"/>
            <a:ext cx="6535278"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تجهيز فضاءات حاضنات الأعمال الجامعية بالأجهزة اللازمة لنشاط الطلبة؛</a:t>
            </a:r>
            <a:endParaRPr lang="fr-FR" dirty="0"/>
          </a:p>
        </p:txBody>
      </p:sp>
      <p:sp>
        <p:nvSpPr>
          <p:cNvPr id="15" name="Oval 19">
            <a:extLst>
              <a:ext uri="{FF2B5EF4-FFF2-40B4-BE49-F238E27FC236}">
                <a16:creationId xmlns:a16="http://schemas.microsoft.com/office/drawing/2014/main" xmlns="" id="{8E5F1E7F-D3D0-82F7-0B7A-EDBFA3ABCB85}"/>
              </a:ext>
            </a:extLst>
          </p:cNvPr>
          <p:cNvSpPr/>
          <p:nvPr/>
        </p:nvSpPr>
        <p:spPr>
          <a:xfrm>
            <a:off x="3655757" y="2863360"/>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3</a:t>
            </a:r>
            <a:endParaRPr lang="en-US" b="1" dirty="0"/>
          </a:p>
        </p:txBody>
      </p:sp>
      <p:sp>
        <p:nvSpPr>
          <p:cNvPr id="16" name="Oval 19">
            <a:extLst>
              <a:ext uri="{FF2B5EF4-FFF2-40B4-BE49-F238E27FC236}">
                <a16:creationId xmlns:a16="http://schemas.microsoft.com/office/drawing/2014/main" xmlns="" id="{A5C638EE-3236-E86B-4C91-723490AE9D4A}"/>
              </a:ext>
            </a:extLst>
          </p:cNvPr>
          <p:cNvSpPr/>
          <p:nvPr/>
        </p:nvSpPr>
        <p:spPr>
          <a:xfrm>
            <a:off x="3655757" y="1300656"/>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1</a:t>
            </a:r>
            <a:endParaRPr lang="en-US" b="1" dirty="0"/>
          </a:p>
        </p:txBody>
      </p:sp>
      <p:pic>
        <p:nvPicPr>
          <p:cNvPr id="23" name="Image 22">
            <a:extLst>
              <a:ext uri="{FF2B5EF4-FFF2-40B4-BE49-F238E27FC236}">
                <a16:creationId xmlns:a16="http://schemas.microsoft.com/office/drawing/2014/main" xmlns="" id="{75507D6B-DF47-386F-29A9-34BD7205BC03}"/>
              </a:ext>
            </a:extLst>
          </p:cNvPr>
          <p:cNvPicPr>
            <a:picLocks noChangeAspect="1"/>
          </p:cNvPicPr>
          <p:nvPr/>
        </p:nvPicPr>
        <p:blipFill>
          <a:blip r:embed="rId2"/>
          <a:stretch>
            <a:fillRect/>
          </a:stretch>
        </p:blipFill>
        <p:spPr>
          <a:xfrm>
            <a:off x="351727" y="2062149"/>
            <a:ext cx="3011685" cy="3188484"/>
          </a:xfrm>
          <a:prstGeom prst="rect">
            <a:avLst/>
          </a:prstGeom>
        </p:spPr>
      </p:pic>
      <p:sp>
        <p:nvSpPr>
          <p:cNvPr id="24" name="TextBox 25">
            <a:extLst>
              <a:ext uri="{FF2B5EF4-FFF2-40B4-BE49-F238E27FC236}">
                <a16:creationId xmlns:a16="http://schemas.microsoft.com/office/drawing/2014/main" xmlns="" id="{6F3DAC95-7DB1-63D9-8981-3127F8B89FE3}"/>
              </a:ext>
            </a:extLst>
          </p:cNvPr>
          <p:cNvSpPr txBox="1"/>
          <p:nvPr/>
        </p:nvSpPr>
        <p:spPr>
          <a:xfrm>
            <a:off x="847164" y="272868"/>
            <a:ext cx="11040035"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التحسيس والتدريب:</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رابعا: فضاءات العمل الجماعي:</a:t>
            </a:r>
          </a:p>
        </p:txBody>
      </p:sp>
    </p:spTree>
    <p:extLst>
      <p:ext uri="{BB962C8B-B14F-4D97-AF65-F5344CB8AC3E}">
        <p14:creationId xmlns:p14="http://schemas.microsoft.com/office/powerpoint/2010/main" val="230352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0E8AC398-2D66-4727-B035-364F29D70219}"/>
              </a:ext>
            </a:extLst>
          </p:cNvPr>
          <p:cNvSpPr/>
          <p:nvPr/>
        </p:nvSpPr>
        <p:spPr>
          <a:xfrm>
            <a:off x="4145594" y="6091830"/>
            <a:ext cx="3766861" cy="31402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3">
            <a:extLst>
              <a:ext uri="{FF2B5EF4-FFF2-40B4-BE49-F238E27FC236}">
                <a16:creationId xmlns:a16="http://schemas.microsoft.com/office/drawing/2014/main" xmlns="" id="{E18242A4-31C7-4940-B567-792D8F5F9D58}"/>
              </a:ext>
            </a:extLst>
          </p:cNvPr>
          <p:cNvSpPr>
            <a:spLocks/>
          </p:cNvSpPr>
          <p:nvPr/>
        </p:nvSpPr>
        <p:spPr bwMode="auto">
          <a:xfrm>
            <a:off x="3736292" y="2654683"/>
            <a:ext cx="2167746" cy="2152123"/>
          </a:xfrm>
          <a:custGeom>
            <a:avLst/>
            <a:gdLst>
              <a:gd name="T0" fmla="*/ 81 w 276"/>
              <a:gd name="T1" fmla="*/ 219 h 274"/>
              <a:gd name="T2" fmla="*/ 71 w 276"/>
              <a:gd name="T3" fmla="*/ 239 h 274"/>
              <a:gd name="T4" fmla="*/ 54 w 276"/>
              <a:gd name="T5" fmla="*/ 260 h 274"/>
              <a:gd name="T6" fmla="*/ 17 w 276"/>
              <a:gd name="T7" fmla="*/ 250 h 274"/>
              <a:gd name="T8" fmla="*/ 28 w 276"/>
              <a:gd name="T9" fmla="*/ 215 h 274"/>
              <a:gd name="T10" fmla="*/ 53 w 276"/>
              <a:gd name="T11" fmla="*/ 201 h 274"/>
              <a:gd name="T12" fmla="*/ 60 w 276"/>
              <a:gd name="T13" fmla="*/ 197 h 274"/>
              <a:gd name="T14" fmla="*/ 0 w 276"/>
              <a:gd name="T15" fmla="*/ 137 h 274"/>
              <a:gd name="T16" fmla="*/ 48 w 276"/>
              <a:gd name="T17" fmla="*/ 91 h 274"/>
              <a:gd name="T18" fmla="*/ 56 w 276"/>
              <a:gd name="T19" fmla="*/ 106 h 274"/>
              <a:gd name="T20" fmla="*/ 107 w 276"/>
              <a:gd name="T21" fmla="*/ 126 h 274"/>
              <a:gd name="T22" fmla="*/ 129 w 276"/>
              <a:gd name="T23" fmla="*/ 91 h 274"/>
              <a:gd name="T24" fmla="*/ 99 w 276"/>
              <a:gd name="T25" fmla="*/ 51 h 274"/>
              <a:gd name="T26" fmla="*/ 97 w 276"/>
              <a:gd name="T27" fmla="*/ 50 h 274"/>
              <a:gd name="T28" fmla="*/ 92 w 276"/>
              <a:gd name="T29" fmla="*/ 47 h 274"/>
              <a:gd name="T30" fmla="*/ 139 w 276"/>
              <a:gd name="T31" fmla="*/ 0 h 274"/>
              <a:gd name="T32" fmla="*/ 196 w 276"/>
              <a:gd name="T33" fmla="*/ 58 h 274"/>
              <a:gd name="T34" fmla="*/ 212 w 276"/>
              <a:gd name="T35" fmla="*/ 28 h 274"/>
              <a:gd name="T36" fmla="*/ 248 w 276"/>
              <a:gd name="T37" fmla="*/ 15 h 274"/>
              <a:gd name="T38" fmla="*/ 262 w 276"/>
              <a:gd name="T39" fmla="*/ 45 h 274"/>
              <a:gd name="T40" fmla="*/ 240 w 276"/>
              <a:gd name="T41" fmla="*/ 68 h 274"/>
              <a:gd name="T42" fmla="*/ 221 w 276"/>
              <a:gd name="T43" fmla="*/ 78 h 274"/>
              <a:gd name="T44" fmla="*/ 218 w 276"/>
              <a:gd name="T45" fmla="*/ 80 h 274"/>
              <a:gd name="T46" fmla="*/ 239 w 276"/>
              <a:gd name="T47" fmla="*/ 100 h 274"/>
              <a:gd name="T48" fmla="*/ 273 w 276"/>
              <a:gd name="T49" fmla="*/ 135 h 274"/>
              <a:gd name="T50" fmla="*/ 273 w 276"/>
              <a:gd name="T51" fmla="*/ 140 h 274"/>
              <a:gd name="T52" fmla="*/ 221 w 276"/>
              <a:gd name="T53" fmla="*/ 192 h 274"/>
              <a:gd name="T54" fmla="*/ 218 w 276"/>
              <a:gd name="T55" fmla="*/ 196 h 274"/>
              <a:gd name="T56" fmla="*/ 238 w 276"/>
              <a:gd name="T57" fmla="*/ 206 h 274"/>
              <a:gd name="T58" fmla="*/ 259 w 276"/>
              <a:gd name="T59" fmla="*/ 229 h 274"/>
              <a:gd name="T60" fmla="*/ 251 w 276"/>
              <a:gd name="T61" fmla="*/ 256 h 274"/>
              <a:gd name="T62" fmla="*/ 221 w 276"/>
              <a:gd name="T63" fmla="*/ 257 h 274"/>
              <a:gd name="T64" fmla="*/ 203 w 276"/>
              <a:gd name="T65" fmla="*/ 234 h 274"/>
              <a:gd name="T66" fmla="*/ 195 w 276"/>
              <a:gd name="T67" fmla="*/ 218 h 274"/>
              <a:gd name="T68" fmla="*/ 171 w 276"/>
              <a:gd name="T69" fmla="*/ 242 h 274"/>
              <a:gd name="T70" fmla="*/ 142 w 276"/>
              <a:gd name="T71" fmla="*/ 271 h 274"/>
              <a:gd name="T72" fmla="*/ 134 w 276"/>
              <a:gd name="T73" fmla="*/ 271 h 274"/>
              <a:gd name="T74" fmla="*/ 85 w 276"/>
              <a:gd name="T75" fmla="*/ 221 h 274"/>
              <a:gd name="T76" fmla="*/ 81 w 276"/>
              <a:gd name="T77" fmla="*/ 21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274">
                <a:moveTo>
                  <a:pt x="81" y="219"/>
                </a:moveTo>
                <a:cubicBezTo>
                  <a:pt x="78" y="226"/>
                  <a:pt x="74" y="232"/>
                  <a:pt x="71" y="239"/>
                </a:cubicBezTo>
                <a:cubicBezTo>
                  <a:pt x="67" y="247"/>
                  <a:pt x="62" y="255"/>
                  <a:pt x="54" y="260"/>
                </a:cubicBezTo>
                <a:cubicBezTo>
                  <a:pt x="40" y="268"/>
                  <a:pt x="24" y="263"/>
                  <a:pt x="17" y="250"/>
                </a:cubicBezTo>
                <a:cubicBezTo>
                  <a:pt x="12" y="239"/>
                  <a:pt x="16" y="222"/>
                  <a:pt x="28" y="215"/>
                </a:cubicBezTo>
                <a:cubicBezTo>
                  <a:pt x="36" y="210"/>
                  <a:pt x="45" y="205"/>
                  <a:pt x="53" y="201"/>
                </a:cubicBezTo>
                <a:cubicBezTo>
                  <a:pt x="55" y="200"/>
                  <a:pt x="57" y="199"/>
                  <a:pt x="60" y="197"/>
                </a:cubicBezTo>
                <a:cubicBezTo>
                  <a:pt x="40" y="177"/>
                  <a:pt x="21" y="157"/>
                  <a:pt x="0" y="137"/>
                </a:cubicBezTo>
                <a:cubicBezTo>
                  <a:pt x="16" y="122"/>
                  <a:pt x="32" y="107"/>
                  <a:pt x="48" y="91"/>
                </a:cubicBezTo>
                <a:cubicBezTo>
                  <a:pt x="51" y="96"/>
                  <a:pt x="53" y="101"/>
                  <a:pt x="56" y="106"/>
                </a:cubicBezTo>
                <a:cubicBezTo>
                  <a:pt x="65" y="123"/>
                  <a:pt x="88" y="134"/>
                  <a:pt x="107" y="126"/>
                </a:cubicBezTo>
                <a:cubicBezTo>
                  <a:pt x="120" y="121"/>
                  <a:pt x="130" y="106"/>
                  <a:pt x="129" y="91"/>
                </a:cubicBezTo>
                <a:cubicBezTo>
                  <a:pt x="128" y="71"/>
                  <a:pt x="116" y="59"/>
                  <a:pt x="99" y="51"/>
                </a:cubicBezTo>
                <a:cubicBezTo>
                  <a:pt x="99" y="51"/>
                  <a:pt x="98" y="51"/>
                  <a:pt x="97" y="50"/>
                </a:cubicBezTo>
                <a:cubicBezTo>
                  <a:pt x="96" y="49"/>
                  <a:pt x="94" y="48"/>
                  <a:pt x="92" y="47"/>
                </a:cubicBezTo>
                <a:cubicBezTo>
                  <a:pt x="107" y="32"/>
                  <a:pt x="123" y="16"/>
                  <a:pt x="139" y="0"/>
                </a:cubicBezTo>
                <a:cubicBezTo>
                  <a:pt x="158" y="19"/>
                  <a:pt x="177" y="38"/>
                  <a:pt x="196" y="58"/>
                </a:cubicBezTo>
                <a:cubicBezTo>
                  <a:pt x="202" y="47"/>
                  <a:pt x="207" y="38"/>
                  <a:pt x="212" y="28"/>
                </a:cubicBezTo>
                <a:cubicBezTo>
                  <a:pt x="219" y="16"/>
                  <a:pt x="236" y="10"/>
                  <a:pt x="248" y="15"/>
                </a:cubicBezTo>
                <a:cubicBezTo>
                  <a:pt x="259" y="20"/>
                  <a:pt x="265" y="32"/>
                  <a:pt x="262" y="45"/>
                </a:cubicBezTo>
                <a:cubicBezTo>
                  <a:pt x="259" y="57"/>
                  <a:pt x="250" y="63"/>
                  <a:pt x="240" y="68"/>
                </a:cubicBezTo>
                <a:cubicBezTo>
                  <a:pt x="233" y="71"/>
                  <a:pt x="227" y="75"/>
                  <a:pt x="221" y="78"/>
                </a:cubicBezTo>
                <a:cubicBezTo>
                  <a:pt x="220" y="78"/>
                  <a:pt x="220" y="79"/>
                  <a:pt x="218" y="80"/>
                </a:cubicBezTo>
                <a:cubicBezTo>
                  <a:pt x="225" y="87"/>
                  <a:pt x="232" y="94"/>
                  <a:pt x="239" y="100"/>
                </a:cubicBezTo>
                <a:cubicBezTo>
                  <a:pt x="250" y="112"/>
                  <a:pt x="262" y="123"/>
                  <a:pt x="273" y="135"/>
                </a:cubicBezTo>
                <a:cubicBezTo>
                  <a:pt x="276" y="137"/>
                  <a:pt x="275" y="138"/>
                  <a:pt x="273" y="140"/>
                </a:cubicBezTo>
                <a:cubicBezTo>
                  <a:pt x="256" y="157"/>
                  <a:pt x="238" y="175"/>
                  <a:pt x="221" y="192"/>
                </a:cubicBezTo>
                <a:cubicBezTo>
                  <a:pt x="220" y="193"/>
                  <a:pt x="219" y="194"/>
                  <a:pt x="218" y="196"/>
                </a:cubicBezTo>
                <a:cubicBezTo>
                  <a:pt x="225" y="199"/>
                  <a:pt x="231" y="203"/>
                  <a:pt x="238" y="206"/>
                </a:cubicBezTo>
                <a:cubicBezTo>
                  <a:pt x="248" y="211"/>
                  <a:pt x="256" y="217"/>
                  <a:pt x="259" y="229"/>
                </a:cubicBezTo>
                <a:cubicBezTo>
                  <a:pt x="262" y="239"/>
                  <a:pt x="258" y="250"/>
                  <a:pt x="251" y="256"/>
                </a:cubicBezTo>
                <a:cubicBezTo>
                  <a:pt x="242" y="262"/>
                  <a:pt x="231" y="262"/>
                  <a:pt x="221" y="257"/>
                </a:cubicBezTo>
                <a:cubicBezTo>
                  <a:pt x="212" y="252"/>
                  <a:pt x="208" y="243"/>
                  <a:pt x="203" y="234"/>
                </a:cubicBezTo>
                <a:cubicBezTo>
                  <a:pt x="201" y="229"/>
                  <a:pt x="198" y="224"/>
                  <a:pt x="195" y="218"/>
                </a:cubicBezTo>
                <a:cubicBezTo>
                  <a:pt x="186" y="226"/>
                  <a:pt x="179" y="234"/>
                  <a:pt x="171" y="242"/>
                </a:cubicBezTo>
                <a:cubicBezTo>
                  <a:pt x="162" y="252"/>
                  <a:pt x="152" y="261"/>
                  <a:pt x="142" y="271"/>
                </a:cubicBezTo>
                <a:cubicBezTo>
                  <a:pt x="139" y="274"/>
                  <a:pt x="137" y="274"/>
                  <a:pt x="134" y="271"/>
                </a:cubicBezTo>
                <a:cubicBezTo>
                  <a:pt x="118" y="254"/>
                  <a:pt x="101" y="238"/>
                  <a:pt x="85" y="221"/>
                </a:cubicBezTo>
                <a:cubicBezTo>
                  <a:pt x="84" y="220"/>
                  <a:pt x="83" y="220"/>
                  <a:pt x="81" y="2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xmlns="" id="{06B5C950-D0A6-4C97-9D62-157104BA17E6}"/>
              </a:ext>
            </a:extLst>
          </p:cNvPr>
          <p:cNvSpPr>
            <a:spLocks/>
          </p:cNvSpPr>
          <p:nvPr/>
        </p:nvSpPr>
        <p:spPr bwMode="auto">
          <a:xfrm>
            <a:off x="6029025" y="2654683"/>
            <a:ext cx="2159935" cy="2159934"/>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xmlns="" id="{0CA7A612-AAD5-4B6B-A2DE-C7CFE27300FC}"/>
              </a:ext>
            </a:extLst>
          </p:cNvPr>
          <p:cNvSpPr>
            <a:spLocks/>
          </p:cNvSpPr>
          <p:nvPr/>
        </p:nvSpPr>
        <p:spPr bwMode="auto">
          <a:xfrm>
            <a:off x="4884611" y="3799097"/>
            <a:ext cx="2167746" cy="2152123"/>
          </a:xfrm>
          <a:custGeom>
            <a:avLst/>
            <a:gdLst>
              <a:gd name="T0" fmla="*/ 45 w 276"/>
              <a:gd name="T1" fmla="*/ 92 h 274"/>
              <a:gd name="T2" fmla="*/ 57 w 276"/>
              <a:gd name="T3" fmla="*/ 111 h 274"/>
              <a:gd name="T4" fmla="*/ 116 w 276"/>
              <a:gd name="T5" fmla="*/ 115 h 274"/>
              <a:gd name="T6" fmla="*/ 116 w 276"/>
              <a:gd name="T7" fmla="*/ 64 h 274"/>
              <a:gd name="T8" fmla="*/ 96 w 276"/>
              <a:gd name="T9" fmla="*/ 49 h 274"/>
              <a:gd name="T10" fmla="*/ 91 w 276"/>
              <a:gd name="T11" fmla="*/ 47 h 274"/>
              <a:gd name="T12" fmla="*/ 139 w 276"/>
              <a:gd name="T13" fmla="*/ 0 h 274"/>
              <a:gd name="T14" fmla="*/ 193 w 276"/>
              <a:gd name="T15" fmla="*/ 54 h 274"/>
              <a:gd name="T16" fmla="*/ 196 w 276"/>
              <a:gd name="T17" fmla="*/ 57 h 274"/>
              <a:gd name="T18" fmla="*/ 207 w 276"/>
              <a:gd name="T19" fmla="*/ 36 h 274"/>
              <a:gd name="T20" fmla="*/ 227 w 276"/>
              <a:gd name="T21" fmla="*/ 16 h 274"/>
              <a:gd name="T22" fmla="*/ 253 w 276"/>
              <a:gd name="T23" fmla="*/ 20 h 274"/>
              <a:gd name="T24" fmla="*/ 260 w 276"/>
              <a:gd name="T25" fmla="*/ 46 h 274"/>
              <a:gd name="T26" fmla="*/ 237 w 276"/>
              <a:gd name="T27" fmla="*/ 69 h 274"/>
              <a:gd name="T28" fmla="*/ 218 w 276"/>
              <a:gd name="T29" fmla="*/ 79 h 274"/>
              <a:gd name="T30" fmla="*/ 276 w 276"/>
              <a:gd name="T31" fmla="*/ 137 h 274"/>
              <a:gd name="T32" fmla="*/ 261 w 276"/>
              <a:gd name="T33" fmla="*/ 152 h 274"/>
              <a:gd name="T34" fmla="*/ 220 w 276"/>
              <a:gd name="T35" fmla="*/ 192 h 274"/>
              <a:gd name="T36" fmla="*/ 221 w 276"/>
              <a:gd name="T37" fmla="*/ 198 h 274"/>
              <a:gd name="T38" fmla="*/ 248 w 276"/>
              <a:gd name="T39" fmla="*/ 213 h 274"/>
              <a:gd name="T40" fmla="*/ 253 w 276"/>
              <a:gd name="T41" fmla="*/ 254 h 274"/>
              <a:gd name="T42" fmla="*/ 213 w 276"/>
              <a:gd name="T43" fmla="*/ 250 h 274"/>
              <a:gd name="T44" fmla="*/ 199 w 276"/>
              <a:gd name="T45" fmla="*/ 225 h 274"/>
              <a:gd name="T46" fmla="*/ 195 w 276"/>
              <a:gd name="T47" fmla="*/ 218 h 274"/>
              <a:gd name="T48" fmla="*/ 178 w 276"/>
              <a:gd name="T49" fmla="*/ 234 h 274"/>
              <a:gd name="T50" fmla="*/ 141 w 276"/>
              <a:gd name="T51" fmla="*/ 272 h 274"/>
              <a:gd name="T52" fmla="*/ 135 w 276"/>
              <a:gd name="T53" fmla="*/ 272 h 274"/>
              <a:gd name="T54" fmla="*/ 92 w 276"/>
              <a:gd name="T55" fmla="*/ 229 h 274"/>
              <a:gd name="T56" fmla="*/ 91 w 276"/>
              <a:gd name="T57" fmla="*/ 227 h 274"/>
              <a:gd name="T58" fmla="*/ 108 w 276"/>
              <a:gd name="T59" fmla="*/ 219 h 274"/>
              <a:gd name="T60" fmla="*/ 128 w 276"/>
              <a:gd name="T61" fmla="*/ 174 h 274"/>
              <a:gd name="T62" fmla="*/ 78 w 276"/>
              <a:gd name="T63" fmla="*/ 149 h 274"/>
              <a:gd name="T64" fmla="*/ 52 w 276"/>
              <a:gd name="T65" fmla="*/ 176 h 274"/>
              <a:gd name="T66" fmla="*/ 48 w 276"/>
              <a:gd name="T67" fmla="*/ 184 h 274"/>
              <a:gd name="T68" fmla="*/ 30 w 276"/>
              <a:gd name="T69" fmla="*/ 166 h 274"/>
              <a:gd name="T70" fmla="*/ 4 w 276"/>
              <a:gd name="T71" fmla="*/ 140 h 274"/>
              <a:gd name="T72" fmla="*/ 3 w 276"/>
              <a:gd name="T73" fmla="*/ 135 h 274"/>
              <a:gd name="T74" fmla="*/ 45 w 276"/>
              <a:gd name="T75" fmla="*/ 9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4">
                <a:moveTo>
                  <a:pt x="45" y="92"/>
                </a:moveTo>
                <a:cubicBezTo>
                  <a:pt x="50" y="99"/>
                  <a:pt x="53" y="106"/>
                  <a:pt x="57" y="111"/>
                </a:cubicBezTo>
                <a:cubicBezTo>
                  <a:pt x="72" y="129"/>
                  <a:pt x="99" y="133"/>
                  <a:pt x="116" y="115"/>
                </a:cubicBezTo>
                <a:cubicBezTo>
                  <a:pt x="129" y="102"/>
                  <a:pt x="129" y="79"/>
                  <a:pt x="116" y="64"/>
                </a:cubicBezTo>
                <a:cubicBezTo>
                  <a:pt x="110" y="57"/>
                  <a:pt x="103" y="53"/>
                  <a:pt x="96" y="49"/>
                </a:cubicBezTo>
                <a:cubicBezTo>
                  <a:pt x="94" y="48"/>
                  <a:pt x="93" y="48"/>
                  <a:pt x="91" y="47"/>
                </a:cubicBezTo>
                <a:cubicBezTo>
                  <a:pt x="106" y="32"/>
                  <a:pt x="139" y="0"/>
                  <a:pt x="139" y="0"/>
                </a:cubicBezTo>
                <a:cubicBezTo>
                  <a:pt x="141" y="3"/>
                  <a:pt x="181" y="42"/>
                  <a:pt x="193" y="54"/>
                </a:cubicBezTo>
                <a:cubicBezTo>
                  <a:pt x="193" y="55"/>
                  <a:pt x="194" y="56"/>
                  <a:pt x="196" y="57"/>
                </a:cubicBezTo>
                <a:cubicBezTo>
                  <a:pt x="200" y="50"/>
                  <a:pt x="204" y="43"/>
                  <a:pt x="207" y="36"/>
                </a:cubicBezTo>
                <a:cubicBezTo>
                  <a:pt x="211" y="27"/>
                  <a:pt x="217" y="19"/>
                  <a:pt x="227" y="16"/>
                </a:cubicBezTo>
                <a:cubicBezTo>
                  <a:pt x="236" y="12"/>
                  <a:pt x="245" y="13"/>
                  <a:pt x="253" y="20"/>
                </a:cubicBezTo>
                <a:cubicBezTo>
                  <a:pt x="261" y="26"/>
                  <a:pt x="263" y="35"/>
                  <a:pt x="260" y="46"/>
                </a:cubicBezTo>
                <a:cubicBezTo>
                  <a:pt x="257" y="58"/>
                  <a:pt x="248" y="64"/>
                  <a:pt x="237" y="69"/>
                </a:cubicBezTo>
                <a:cubicBezTo>
                  <a:pt x="231" y="72"/>
                  <a:pt x="225" y="76"/>
                  <a:pt x="218" y="79"/>
                </a:cubicBezTo>
                <a:cubicBezTo>
                  <a:pt x="237" y="99"/>
                  <a:pt x="256" y="117"/>
                  <a:pt x="276" y="137"/>
                </a:cubicBezTo>
                <a:cubicBezTo>
                  <a:pt x="270" y="142"/>
                  <a:pt x="266" y="147"/>
                  <a:pt x="261" y="152"/>
                </a:cubicBezTo>
                <a:cubicBezTo>
                  <a:pt x="247" y="166"/>
                  <a:pt x="234" y="179"/>
                  <a:pt x="220" y="192"/>
                </a:cubicBezTo>
                <a:cubicBezTo>
                  <a:pt x="217" y="195"/>
                  <a:pt x="218" y="197"/>
                  <a:pt x="221" y="198"/>
                </a:cubicBezTo>
                <a:cubicBezTo>
                  <a:pt x="230" y="203"/>
                  <a:pt x="240" y="207"/>
                  <a:pt x="248" y="213"/>
                </a:cubicBezTo>
                <a:cubicBezTo>
                  <a:pt x="262" y="222"/>
                  <a:pt x="265" y="244"/>
                  <a:pt x="253" y="254"/>
                </a:cubicBezTo>
                <a:cubicBezTo>
                  <a:pt x="242" y="266"/>
                  <a:pt x="223" y="263"/>
                  <a:pt x="213" y="250"/>
                </a:cubicBezTo>
                <a:cubicBezTo>
                  <a:pt x="207" y="242"/>
                  <a:pt x="203" y="233"/>
                  <a:pt x="199" y="225"/>
                </a:cubicBezTo>
                <a:cubicBezTo>
                  <a:pt x="197" y="223"/>
                  <a:pt x="196" y="221"/>
                  <a:pt x="195" y="218"/>
                </a:cubicBezTo>
                <a:cubicBezTo>
                  <a:pt x="189" y="224"/>
                  <a:pt x="184" y="229"/>
                  <a:pt x="178" y="234"/>
                </a:cubicBezTo>
                <a:cubicBezTo>
                  <a:pt x="166" y="247"/>
                  <a:pt x="153" y="259"/>
                  <a:pt x="141" y="272"/>
                </a:cubicBezTo>
                <a:cubicBezTo>
                  <a:pt x="139" y="274"/>
                  <a:pt x="137" y="274"/>
                  <a:pt x="135" y="272"/>
                </a:cubicBezTo>
                <a:cubicBezTo>
                  <a:pt x="121" y="258"/>
                  <a:pt x="107" y="243"/>
                  <a:pt x="92" y="229"/>
                </a:cubicBezTo>
                <a:cubicBezTo>
                  <a:pt x="92" y="229"/>
                  <a:pt x="92" y="228"/>
                  <a:pt x="91" y="227"/>
                </a:cubicBezTo>
                <a:cubicBezTo>
                  <a:pt x="97" y="225"/>
                  <a:pt x="102" y="222"/>
                  <a:pt x="108" y="219"/>
                </a:cubicBezTo>
                <a:cubicBezTo>
                  <a:pt x="123" y="210"/>
                  <a:pt x="132" y="191"/>
                  <a:pt x="128" y="174"/>
                </a:cubicBezTo>
                <a:cubicBezTo>
                  <a:pt x="123" y="151"/>
                  <a:pt x="100" y="141"/>
                  <a:pt x="78" y="149"/>
                </a:cubicBezTo>
                <a:cubicBezTo>
                  <a:pt x="65" y="154"/>
                  <a:pt x="58" y="164"/>
                  <a:pt x="52" y="176"/>
                </a:cubicBezTo>
                <a:cubicBezTo>
                  <a:pt x="51" y="178"/>
                  <a:pt x="49" y="181"/>
                  <a:pt x="48" y="184"/>
                </a:cubicBezTo>
                <a:cubicBezTo>
                  <a:pt x="41" y="178"/>
                  <a:pt x="35" y="172"/>
                  <a:pt x="30" y="166"/>
                </a:cubicBezTo>
                <a:cubicBezTo>
                  <a:pt x="21" y="158"/>
                  <a:pt x="12" y="149"/>
                  <a:pt x="4" y="140"/>
                </a:cubicBezTo>
                <a:cubicBezTo>
                  <a:pt x="2" y="139"/>
                  <a:pt x="0" y="137"/>
                  <a:pt x="3" y="135"/>
                </a:cubicBezTo>
                <a:cubicBezTo>
                  <a:pt x="17" y="121"/>
                  <a:pt x="31" y="106"/>
                  <a:pt x="45" y="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xmlns="" id="{D5045BD9-EB3D-4394-AF53-2F2B5F80D460}"/>
              </a:ext>
            </a:extLst>
          </p:cNvPr>
          <p:cNvSpPr>
            <a:spLocks/>
          </p:cNvSpPr>
          <p:nvPr/>
        </p:nvSpPr>
        <p:spPr bwMode="auto">
          <a:xfrm>
            <a:off x="4900234" y="1506364"/>
            <a:ext cx="2152123" cy="2152123"/>
          </a:xfrm>
          <a:custGeom>
            <a:avLst/>
            <a:gdLst>
              <a:gd name="T0" fmla="*/ 216 w 274"/>
              <a:gd name="T1" fmla="*/ 79 h 274"/>
              <a:gd name="T2" fmla="*/ 234 w 274"/>
              <a:gd name="T3" fmla="*/ 98 h 274"/>
              <a:gd name="T4" fmla="*/ 270 w 274"/>
              <a:gd name="T5" fmla="*/ 134 h 274"/>
              <a:gd name="T6" fmla="*/ 274 w 274"/>
              <a:gd name="T7" fmla="*/ 138 h 274"/>
              <a:gd name="T8" fmla="*/ 227 w 274"/>
              <a:gd name="T9" fmla="*/ 184 h 274"/>
              <a:gd name="T10" fmla="*/ 226 w 274"/>
              <a:gd name="T11" fmla="*/ 184 h 274"/>
              <a:gd name="T12" fmla="*/ 214 w 274"/>
              <a:gd name="T13" fmla="*/ 163 h 274"/>
              <a:gd name="T14" fmla="*/ 171 w 274"/>
              <a:gd name="T15" fmla="*/ 146 h 274"/>
              <a:gd name="T16" fmla="*/ 144 w 274"/>
              <a:gd name="T17" fmla="*/ 187 h 274"/>
              <a:gd name="T18" fmla="*/ 174 w 274"/>
              <a:gd name="T19" fmla="*/ 223 h 274"/>
              <a:gd name="T20" fmla="*/ 183 w 274"/>
              <a:gd name="T21" fmla="*/ 227 h 274"/>
              <a:gd name="T22" fmla="*/ 136 w 274"/>
              <a:gd name="T23" fmla="*/ 274 h 274"/>
              <a:gd name="T24" fmla="*/ 90 w 274"/>
              <a:gd name="T25" fmla="*/ 228 h 274"/>
              <a:gd name="T26" fmla="*/ 105 w 274"/>
              <a:gd name="T27" fmla="*/ 220 h 274"/>
              <a:gd name="T28" fmla="*/ 124 w 274"/>
              <a:gd name="T29" fmla="*/ 172 h 274"/>
              <a:gd name="T30" fmla="*/ 95 w 274"/>
              <a:gd name="T31" fmla="*/ 148 h 274"/>
              <a:gd name="T32" fmla="*/ 50 w 274"/>
              <a:gd name="T33" fmla="*/ 176 h 274"/>
              <a:gd name="T34" fmla="*/ 46 w 274"/>
              <a:gd name="T35" fmla="*/ 183 h 274"/>
              <a:gd name="T36" fmla="*/ 0 w 274"/>
              <a:gd name="T37" fmla="*/ 136 h 274"/>
              <a:gd name="T38" fmla="*/ 57 w 274"/>
              <a:gd name="T39" fmla="*/ 80 h 274"/>
              <a:gd name="T40" fmla="*/ 40 w 274"/>
              <a:gd name="T41" fmla="*/ 70 h 274"/>
              <a:gd name="T42" fmla="*/ 25 w 274"/>
              <a:gd name="T43" fmla="*/ 63 h 274"/>
              <a:gd name="T44" fmla="*/ 12 w 274"/>
              <a:gd name="T45" fmla="*/ 31 h 274"/>
              <a:gd name="T46" fmla="*/ 43 w 274"/>
              <a:gd name="T47" fmla="*/ 14 h 274"/>
              <a:gd name="T48" fmla="*/ 67 w 274"/>
              <a:gd name="T49" fmla="*/ 37 h 274"/>
              <a:gd name="T50" fmla="*/ 77 w 274"/>
              <a:gd name="T51" fmla="*/ 57 h 274"/>
              <a:gd name="T52" fmla="*/ 134 w 274"/>
              <a:gd name="T53" fmla="*/ 0 h 274"/>
              <a:gd name="T54" fmla="*/ 194 w 274"/>
              <a:gd name="T55" fmla="*/ 59 h 274"/>
              <a:gd name="T56" fmla="*/ 202 w 274"/>
              <a:gd name="T57" fmla="*/ 44 h 274"/>
              <a:gd name="T58" fmla="*/ 211 w 274"/>
              <a:gd name="T59" fmla="*/ 28 h 274"/>
              <a:gd name="T60" fmla="*/ 246 w 274"/>
              <a:gd name="T61" fmla="*/ 14 h 274"/>
              <a:gd name="T62" fmla="*/ 261 w 274"/>
              <a:gd name="T63" fmla="*/ 43 h 274"/>
              <a:gd name="T64" fmla="*/ 239 w 274"/>
              <a:gd name="T65" fmla="*/ 67 h 274"/>
              <a:gd name="T66" fmla="*/ 216 w 274"/>
              <a:gd name="T6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74">
                <a:moveTo>
                  <a:pt x="216" y="79"/>
                </a:moveTo>
                <a:cubicBezTo>
                  <a:pt x="222" y="86"/>
                  <a:pt x="228" y="92"/>
                  <a:pt x="234" y="98"/>
                </a:cubicBezTo>
                <a:cubicBezTo>
                  <a:pt x="246" y="110"/>
                  <a:pt x="258" y="122"/>
                  <a:pt x="270" y="134"/>
                </a:cubicBezTo>
                <a:cubicBezTo>
                  <a:pt x="272" y="136"/>
                  <a:pt x="274" y="138"/>
                  <a:pt x="274" y="138"/>
                </a:cubicBezTo>
                <a:cubicBezTo>
                  <a:pt x="274" y="138"/>
                  <a:pt x="242" y="169"/>
                  <a:pt x="227" y="184"/>
                </a:cubicBezTo>
                <a:cubicBezTo>
                  <a:pt x="227" y="184"/>
                  <a:pt x="227" y="184"/>
                  <a:pt x="226" y="184"/>
                </a:cubicBezTo>
                <a:cubicBezTo>
                  <a:pt x="222" y="177"/>
                  <a:pt x="218" y="170"/>
                  <a:pt x="214" y="163"/>
                </a:cubicBezTo>
                <a:cubicBezTo>
                  <a:pt x="204" y="149"/>
                  <a:pt x="186" y="142"/>
                  <a:pt x="171" y="146"/>
                </a:cubicBezTo>
                <a:cubicBezTo>
                  <a:pt x="152" y="151"/>
                  <a:pt x="141" y="168"/>
                  <a:pt x="144" y="187"/>
                </a:cubicBezTo>
                <a:cubicBezTo>
                  <a:pt x="147" y="205"/>
                  <a:pt x="159" y="215"/>
                  <a:pt x="174" y="223"/>
                </a:cubicBezTo>
                <a:cubicBezTo>
                  <a:pt x="177" y="224"/>
                  <a:pt x="180" y="226"/>
                  <a:pt x="183" y="227"/>
                </a:cubicBezTo>
                <a:cubicBezTo>
                  <a:pt x="167" y="243"/>
                  <a:pt x="151" y="259"/>
                  <a:pt x="136" y="274"/>
                </a:cubicBezTo>
                <a:cubicBezTo>
                  <a:pt x="121" y="259"/>
                  <a:pt x="106" y="244"/>
                  <a:pt x="90" y="228"/>
                </a:cubicBezTo>
                <a:cubicBezTo>
                  <a:pt x="95" y="226"/>
                  <a:pt x="100" y="223"/>
                  <a:pt x="105" y="220"/>
                </a:cubicBezTo>
                <a:cubicBezTo>
                  <a:pt x="122" y="210"/>
                  <a:pt x="130" y="191"/>
                  <a:pt x="124" y="172"/>
                </a:cubicBezTo>
                <a:cubicBezTo>
                  <a:pt x="121" y="160"/>
                  <a:pt x="107" y="149"/>
                  <a:pt x="95" y="148"/>
                </a:cubicBezTo>
                <a:cubicBezTo>
                  <a:pt x="74" y="146"/>
                  <a:pt x="60" y="156"/>
                  <a:pt x="50" y="176"/>
                </a:cubicBezTo>
                <a:cubicBezTo>
                  <a:pt x="49" y="178"/>
                  <a:pt x="47" y="181"/>
                  <a:pt x="46" y="183"/>
                </a:cubicBezTo>
                <a:cubicBezTo>
                  <a:pt x="31" y="167"/>
                  <a:pt x="15" y="152"/>
                  <a:pt x="0" y="136"/>
                </a:cubicBezTo>
                <a:cubicBezTo>
                  <a:pt x="18" y="118"/>
                  <a:pt x="37" y="99"/>
                  <a:pt x="57" y="80"/>
                </a:cubicBezTo>
                <a:cubicBezTo>
                  <a:pt x="50" y="76"/>
                  <a:pt x="45" y="73"/>
                  <a:pt x="40" y="70"/>
                </a:cubicBezTo>
                <a:cubicBezTo>
                  <a:pt x="35" y="68"/>
                  <a:pt x="30" y="66"/>
                  <a:pt x="25" y="63"/>
                </a:cubicBezTo>
                <a:cubicBezTo>
                  <a:pt x="14" y="55"/>
                  <a:pt x="9" y="44"/>
                  <a:pt x="12" y="31"/>
                </a:cubicBezTo>
                <a:cubicBezTo>
                  <a:pt x="15" y="17"/>
                  <a:pt x="30" y="10"/>
                  <a:pt x="43" y="14"/>
                </a:cubicBezTo>
                <a:cubicBezTo>
                  <a:pt x="55" y="17"/>
                  <a:pt x="62" y="26"/>
                  <a:pt x="67" y="37"/>
                </a:cubicBezTo>
                <a:cubicBezTo>
                  <a:pt x="70" y="44"/>
                  <a:pt x="74" y="50"/>
                  <a:pt x="77" y="57"/>
                </a:cubicBezTo>
                <a:cubicBezTo>
                  <a:pt x="95" y="39"/>
                  <a:pt x="116" y="19"/>
                  <a:pt x="134" y="0"/>
                </a:cubicBezTo>
                <a:cubicBezTo>
                  <a:pt x="145" y="11"/>
                  <a:pt x="194" y="59"/>
                  <a:pt x="194" y="59"/>
                </a:cubicBezTo>
                <a:cubicBezTo>
                  <a:pt x="194" y="59"/>
                  <a:pt x="200" y="49"/>
                  <a:pt x="202" y="44"/>
                </a:cubicBezTo>
                <a:cubicBezTo>
                  <a:pt x="205" y="39"/>
                  <a:pt x="208" y="33"/>
                  <a:pt x="211" y="28"/>
                </a:cubicBezTo>
                <a:cubicBezTo>
                  <a:pt x="218" y="15"/>
                  <a:pt x="234" y="10"/>
                  <a:pt x="246" y="14"/>
                </a:cubicBezTo>
                <a:cubicBezTo>
                  <a:pt x="257" y="19"/>
                  <a:pt x="263" y="30"/>
                  <a:pt x="261" y="43"/>
                </a:cubicBezTo>
                <a:cubicBezTo>
                  <a:pt x="258" y="55"/>
                  <a:pt x="250" y="62"/>
                  <a:pt x="239" y="67"/>
                </a:cubicBezTo>
                <a:cubicBezTo>
                  <a:pt x="231" y="71"/>
                  <a:pt x="224" y="75"/>
                  <a:pt x="216" y="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extBox 8">
            <a:extLst>
              <a:ext uri="{FF2B5EF4-FFF2-40B4-BE49-F238E27FC236}">
                <a16:creationId xmlns:a16="http://schemas.microsoft.com/office/drawing/2014/main" xmlns="" id="{30877DDC-4409-47B9-9128-0C38930DA68C}"/>
              </a:ext>
            </a:extLst>
          </p:cNvPr>
          <p:cNvSpPr txBox="1"/>
          <p:nvPr/>
        </p:nvSpPr>
        <p:spPr>
          <a:xfrm>
            <a:off x="789450" y="2074593"/>
            <a:ext cx="2974181" cy="1903726"/>
          </a:xfrm>
          <a:prstGeom prst="rect">
            <a:avLst/>
          </a:prstGeom>
          <a:noFill/>
        </p:spPr>
        <p:txBody>
          <a:bodyPr wrap="square" rtlCol="0">
            <a:spAutoFit/>
          </a:bodyPr>
          <a:lstStyle>
            <a:defPPr>
              <a:defRPr lang="fr-FR"/>
            </a:defPPr>
            <a:lvl1pPr lvl="0" algn="just" rtl="1" fontAlgn="base">
              <a:lnSpc>
                <a:spcPct val="107000"/>
              </a:lnSpc>
              <a:spcAft>
                <a:spcPts val="800"/>
              </a:spcAft>
              <a:defRPr sz="2200" b="1">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الحرص على توقيع اتفاقيات تعاون وشراكة مع مؤسسات وهيئات تلتزم فعليا برعاية مختلف نشاطات الحاضنة وتلتزم باستقطاب الطلبة المتخرجين وإبرام اتفاقيات معهم.</a:t>
            </a:r>
            <a:endParaRPr lang="fr-FR" dirty="0"/>
          </a:p>
        </p:txBody>
      </p:sp>
      <p:sp>
        <p:nvSpPr>
          <p:cNvPr id="10" name="TextBox 9">
            <a:extLst>
              <a:ext uri="{FF2B5EF4-FFF2-40B4-BE49-F238E27FC236}">
                <a16:creationId xmlns:a16="http://schemas.microsoft.com/office/drawing/2014/main" xmlns="" id="{F363F73B-FCFF-45AF-9844-E45C003FBB3A}"/>
              </a:ext>
            </a:extLst>
          </p:cNvPr>
          <p:cNvSpPr txBox="1"/>
          <p:nvPr/>
        </p:nvSpPr>
        <p:spPr>
          <a:xfrm>
            <a:off x="789450" y="4363505"/>
            <a:ext cx="2946842" cy="1200329"/>
          </a:xfrm>
          <a:prstGeom prst="rect">
            <a:avLst/>
          </a:prstGeom>
          <a:noFill/>
        </p:spPr>
        <p:txBody>
          <a:bodyPr wrap="square" rtlCol="0">
            <a:spAutoFit/>
          </a:bodyPr>
          <a:lstStyle/>
          <a:p>
            <a:pPr lvl="0" algn="just" rtl="1">
              <a:defRPr/>
            </a:pPr>
            <a:r>
              <a:rPr lang="ar-DZ" sz="2400" dirty="0">
                <a:effectLst/>
                <a:ea typeface="Calibri" panose="020F0502020204030204" pitchFamily="34" charset="0"/>
                <a:cs typeface="Sakkal Majalla" panose="02000000000000000000" pitchFamily="2" charset="-78"/>
              </a:rPr>
              <a:t>تتكفل بتنظيم زيارات إلى المعارض الوطنية والدولية خاصة الصناعية منها</a:t>
            </a:r>
            <a:endParaRPr kumimoji="0" lang="en-GB"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 name="Rectangle 1">
            <a:extLst>
              <a:ext uri="{FF2B5EF4-FFF2-40B4-BE49-F238E27FC236}">
                <a16:creationId xmlns:a16="http://schemas.microsoft.com/office/drawing/2014/main" xmlns="" id="{0B7FFB8B-046C-42E6-8DAC-F3D090B92E10}"/>
              </a:ext>
            </a:extLst>
          </p:cNvPr>
          <p:cNvSpPr/>
          <p:nvPr/>
        </p:nvSpPr>
        <p:spPr>
          <a:xfrm>
            <a:off x="889000" y="1870338"/>
            <a:ext cx="2722305"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59A254B-3AD9-4711-A1D4-C903831287DD}"/>
              </a:ext>
            </a:extLst>
          </p:cNvPr>
          <p:cNvSpPr/>
          <p:nvPr/>
        </p:nvSpPr>
        <p:spPr>
          <a:xfrm>
            <a:off x="889000" y="4178300"/>
            <a:ext cx="2722305"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4B718389-B036-4067-8B3C-44445CA4D57C}"/>
              </a:ext>
            </a:extLst>
          </p:cNvPr>
          <p:cNvSpPr txBox="1"/>
          <p:nvPr/>
        </p:nvSpPr>
        <p:spPr>
          <a:xfrm>
            <a:off x="8511988" y="2074593"/>
            <a:ext cx="3173506" cy="1903726"/>
          </a:xfrm>
          <a:prstGeom prst="rect">
            <a:avLst/>
          </a:prstGeom>
          <a:noFill/>
        </p:spPr>
        <p:txBody>
          <a:bodyPr wrap="square" rtlCol="0">
            <a:spAutoFit/>
          </a:bodyPr>
          <a:lstStyle/>
          <a:p>
            <a:pPr lvl="0" algn="just" rtl="1" fontAlgn="base">
              <a:lnSpc>
                <a:spcPct val="107000"/>
              </a:lnSpc>
              <a:spcAft>
                <a:spcPts val="800"/>
              </a:spcAft>
            </a:pPr>
            <a:r>
              <a:rPr lang="ar-DZ" sz="2200" b="1" dirty="0">
                <a:effectLst/>
                <a:latin typeface="Calibri" panose="020F0502020204030204" pitchFamily="34" charset="0"/>
                <a:ea typeface="Calibri" panose="020F0502020204030204" pitchFamily="34" charset="0"/>
                <a:cs typeface="Sakkal Majalla" panose="02000000000000000000" pitchFamily="2" charset="-78"/>
              </a:rPr>
              <a:t>تفعيل دور مكتب الربط بين المؤسسة والجامعة </a:t>
            </a:r>
            <a:r>
              <a:rPr lang="fr-FR" sz="2200" b="1" dirty="0">
                <a:effectLst/>
                <a:latin typeface="Sakkal Majalla" panose="02000000000000000000" pitchFamily="2" charset="-78"/>
                <a:ea typeface="Calibri" panose="020F0502020204030204" pitchFamily="34" charset="0"/>
                <a:cs typeface="Arial" panose="020B0604020202020204" pitchFamily="34" charset="0"/>
              </a:rPr>
              <a:t>BLUE  </a:t>
            </a:r>
            <a:r>
              <a:rPr lang="ar-DZ" sz="2200" b="1" dirty="0">
                <a:effectLst/>
                <a:latin typeface="Sakkal Majalla" panose="02000000000000000000" pitchFamily="2" charset="-78"/>
                <a:ea typeface="Calibri" panose="020F0502020204030204" pitchFamily="34" charset="0"/>
                <a:cs typeface="Arial" panose="020B0604020202020204" pitchFamily="34" charset="0"/>
              </a:rPr>
              <a:t> </a:t>
            </a:r>
            <a:r>
              <a:rPr lang="ar-DZ" sz="2200" b="1" dirty="0">
                <a:effectLst/>
                <a:latin typeface="Sakkal Majalla" panose="02000000000000000000" pitchFamily="2" charset="-78"/>
                <a:ea typeface="Calibri" panose="020F0502020204030204" pitchFamily="34" charset="0"/>
                <a:cs typeface="Sakkal Majalla" panose="02000000000000000000" pitchFamily="2" charset="-78"/>
              </a:rPr>
              <a:t>ومكتب قدماء الطلبة مع الحرص على توقيع اتفاقيات ولاء رمزية معهم (الطلبة المتخرجين في السنوات السابقة)</a:t>
            </a:r>
            <a:endParaRPr lang="fr-FR" sz="22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TextBox 15">
            <a:extLst>
              <a:ext uri="{FF2B5EF4-FFF2-40B4-BE49-F238E27FC236}">
                <a16:creationId xmlns:a16="http://schemas.microsoft.com/office/drawing/2014/main" xmlns="" id="{979E66E9-0B51-4709-90AE-2D130933F07C}"/>
              </a:ext>
            </a:extLst>
          </p:cNvPr>
          <p:cNvSpPr txBox="1"/>
          <p:nvPr/>
        </p:nvSpPr>
        <p:spPr>
          <a:xfrm>
            <a:off x="8511988" y="4363505"/>
            <a:ext cx="3173506" cy="1673022"/>
          </a:xfrm>
          <a:prstGeom prst="rect">
            <a:avLst/>
          </a:prstGeom>
          <a:noFill/>
        </p:spPr>
        <p:txBody>
          <a:bodyPr wrap="square" rtlCol="0">
            <a:spAutoFit/>
          </a:bodyPr>
          <a:lstStyle/>
          <a:p>
            <a:pPr lvl="0" algn="just" rtl="1" fontAlgn="base">
              <a:lnSpc>
                <a:spcPct val="107000"/>
              </a:lnSpc>
              <a:spcAft>
                <a:spcPts val="800"/>
              </a:spcAft>
            </a:pPr>
            <a:r>
              <a:rPr lang="ar-DZ" sz="2400" dirty="0">
                <a:effectLst/>
                <a:latin typeface="Calibri" panose="020F0502020204030204" pitchFamily="34" charset="0"/>
                <a:ea typeface="Calibri" panose="020F0502020204030204" pitchFamily="34" charset="0"/>
                <a:cs typeface="Sakkal Majalla" panose="02000000000000000000" pitchFamily="2" charset="-78"/>
              </a:rPr>
              <a:t>تتكفل المؤسسة الجامعية بتنظيم زيارات إلى المؤسسات الكبرى للوقوف على بعض المشاكل الميدانية؛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E08443D3-8BD1-4B2A-8047-37E5CE0F906D}"/>
              </a:ext>
            </a:extLst>
          </p:cNvPr>
          <p:cNvSpPr/>
          <p:nvPr/>
        </p:nvSpPr>
        <p:spPr>
          <a:xfrm>
            <a:off x="8511988" y="1870338"/>
            <a:ext cx="29045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251E839-43DB-4162-9FBD-EA1221AF9AE0}"/>
              </a:ext>
            </a:extLst>
          </p:cNvPr>
          <p:cNvSpPr/>
          <p:nvPr/>
        </p:nvSpPr>
        <p:spPr>
          <a:xfrm>
            <a:off x="8606118" y="4178300"/>
            <a:ext cx="2985248"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5">
            <a:extLst>
              <a:ext uri="{FF2B5EF4-FFF2-40B4-BE49-F238E27FC236}">
                <a16:creationId xmlns:a16="http://schemas.microsoft.com/office/drawing/2014/main" xmlns="" id="{25DAF0BC-9327-CC61-4D1C-E2EE8E68FD68}"/>
              </a:ext>
            </a:extLst>
          </p:cNvPr>
          <p:cNvSpPr txBox="1"/>
          <p:nvPr/>
        </p:nvSpPr>
        <p:spPr>
          <a:xfrm>
            <a:off x="847164" y="272868"/>
            <a:ext cx="10569389"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أولا: الزيارات الميدانية</a:t>
            </a:r>
          </a:p>
        </p:txBody>
      </p:sp>
    </p:spTree>
    <p:extLst>
      <p:ext uri="{BB962C8B-B14F-4D97-AF65-F5344CB8AC3E}">
        <p14:creationId xmlns:p14="http://schemas.microsoft.com/office/powerpoint/2010/main" val="335372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llipse 5"/>
          <p:cNvSpPr/>
          <p:nvPr/>
        </p:nvSpPr>
        <p:spPr>
          <a:xfrm>
            <a:off x="9239272" y="642918"/>
            <a:ext cx="1071570" cy="1071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prstClr val="white"/>
              </a:solidFill>
              <a:latin typeface="Calibri"/>
              <a:cs typeface="Arial" panose="020B0604020202020204" pitchFamily="34" charset="0"/>
            </a:endParaRPr>
          </a:p>
        </p:txBody>
      </p:sp>
      <p:sp>
        <p:nvSpPr>
          <p:cNvPr id="2" name="Sous-titre 2"/>
          <p:cNvSpPr txBox="1">
            <a:spLocks noGrp="1"/>
          </p:cNvSpPr>
          <p:nvPr>
            <p:ph type="subTitle" idx="1"/>
          </p:nvPr>
        </p:nvSpPr>
        <p:spPr>
          <a:xfrm>
            <a:off x="1991544" y="1420305"/>
            <a:ext cx="8458200" cy="5304053"/>
          </a:xfrm>
        </p:spPr>
        <p:txBody>
          <a:bodyPr>
            <a:normAutofit/>
          </a:bodyPr>
          <a:lstStyle/>
          <a:p>
            <a:pPr lvl="0" algn="ctr" rtl="1"/>
            <a:r>
              <a:rPr lang="ar-SA" sz="2800"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الجمهورية الجزائرية الديمقراطية الشعبية</a:t>
            </a:r>
            <a:endParaRPr lang="fr-FR" sz="2800"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algn="ctr" rtl="1">
              <a:spcBef>
                <a:spcPts val="500"/>
              </a:spcBef>
            </a:pP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People's</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Democratic</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Republic</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of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Algeria</a:t>
            </a:r>
            <a:endPar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lvl="0" algn="ctr" rtl="1"/>
            <a:r>
              <a:rPr lang="fr-FR" sz="2800"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a:t>
            </a:r>
            <a:r>
              <a:rPr lang="ar-SA" sz="2800"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وزارة التعليم العالي والبحث العلمي</a:t>
            </a:r>
            <a:endParaRPr lang="fr-FR" sz="2800"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algn="ctr" rtl="1">
              <a:spcBef>
                <a:spcPts val="500"/>
              </a:spcBef>
            </a:pPr>
            <a:r>
              <a:rPr lang="fr-FR" b="1" dirty="0">
                <a:solidFill>
                  <a:schemeClr val="accent4">
                    <a:lumMod val="50000"/>
                  </a:schemeClr>
                </a:solidFill>
                <a:latin typeface="Simplified Arabic" pitchFamily="18"/>
                <a:cs typeface="Simplified Arabic" pitchFamily="18"/>
              </a:rPr>
              <a:t>Ministry of </a:t>
            </a:r>
            <a:r>
              <a:rPr lang="fr-FR" b="1" dirty="0" err="1">
                <a:solidFill>
                  <a:schemeClr val="accent4">
                    <a:lumMod val="50000"/>
                  </a:schemeClr>
                </a:solidFill>
                <a:latin typeface="Simplified Arabic" pitchFamily="18"/>
                <a:cs typeface="Simplified Arabic" pitchFamily="18"/>
              </a:rPr>
              <a:t>Higher</a:t>
            </a:r>
            <a:r>
              <a:rPr lang="fr-FR" b="1" dirty="0">
                <a:solidFill>
                  <a:schemeClr val="accent4">
                    <a:lumMod val="50000"/>
                  </a:schemeClr>
                </a:solidFill>
                <a:latin typeface="Simplified Arabic" pitchFamily="18"/>
                <a:cs typeface="Simplified Arabic" pitchFamily="18"/>
              </a:rPr>
              <a:t> Education and Scientific </a:t>
            </a:r>
            <a:r>
              <a:rPr lang="fr-FR" b="1" dirty="0" err="1">
                <a:solidFill>
                  <a:schemeClr val="accent4">
                    <a:lumMod val="50000"/>
                  </a:schemeClr>
                </a:solidFill>
                <a:latin typeface="Simplified Arabic" pitchFamily="18"/>
                <a:cs typeface="Simplified Arabic" pitchFamily="18"/>
              </a:rPr>
              <a:t>Research</a:t>
            </a:r>
            <a:endParaRPr lang="fr-FR" dirty="0">
              <a:solidFill>
                <a:schemeClr val="accent4">
                  <a:lumMod val="50000"/>
                </a:schemeClr>
              </a:solidFill>
              <a:latin typeface="Simplified Arabic" pitchFamily="18"/>
              <a:cs typeface="Simplified Arabic" pitchFamily="18"/>
            </a:endParaRPr>
          </a:p>
          <a:p>
            <a:pPr lvl="0" algn="ctr" rtl="1"/>
            <a:r>
              <a:rPr lang="ar-SA" sz="2800"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اللجنة الوطنية </a:t>
            </a:r>
            <a:r>
              <a:rPr lang="ar-SA" sz="2800"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التنسيقية</a:t>
            </a:r>
            <a:r>
              <a:rPr lang="ar-SA" sz="2800"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لمتابعة الابتكار وحاضنات الأعمال </a:t>
            </a:r>
            <a:r>
              <a:rPr lang="ar-SA" sz="2800"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الجامعية‎‎</a:t>
            </a:r>
            <a:endParaRPr lang="fr-FR" sz="2800"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algn="ctr">
              <a:spcBef>
                <a:spcPts val="500"/>
              </a:spcBef>
            </a:pP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The National Coordination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Committee</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for Monitoring </a:t>
            </a:r>
            <a:endParaRP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algn="ctr">
              <a:spcBef>
                <a:spcPts val="500"/>
              </a:spcBef>
            </a:pP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Innovation</a:t>
            </a:r>
            <a:r>
              <a:rPr lang="ar-DZ"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and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University</a:t>
            </a:r>
            <a:r>
              <a:rPr lang="fr-FR"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 </a:t>
            </a:r>
            <a:r>
              <a:rPr lang="fr-FR"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Incubators</a:t>
            </a:r>
            <a:r>
              <a:rPr lang="ar-SA" b="1" dirty="0" err="1">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rPr>
              <a:t>‎</a:t>
            </a:r>
            <a:endParaRPr lang="ar-DZ" b="1" dirty="0">
              <a:solidFill>
                <a:schemeClr val="accent4">
                  <a:lumMod val="50000"/>
                </a:schemeClr>
              </a:solidFill>
              <a:effectLst>
                <a:outerShdw blurRad="38100" dist="38100" dir="2700000" algn="tl">
                  <a:srgbClr val="000000">
                    <a:alpha val="43137"/>
                  </a:srgbClr>
                </a:outerShdw>
              </a:effectLst>
              <a:latin typeface="Simplified Arabic" pitchFamily="18"/>
              <a:cs typeface="Simplified Arabic" pitchFamily="18"/>
            </a:endParaRPr>
          </a:p>
          <a:p>
            <a:pPr algn="ctr">
              <a:spcBef>
                <a:spcPts val="500"/>
              </a:spcBef>
            </a:pPr>
            <a:endParaRPr lang="ar-DZ" b="1" dirty="0">
              <a:effectLst>
                <a:outerShdw dist="38103">
                  <a:srgbClr val="000000"/>
                </a:outerShdw>
              </a:effectLst>
              <a:latin typeface="Simplified Arabic" pitchFamily="18"/>
              <a:cs typeface="Simplified Arabic" pitchFamily="18"/>
            </a:endParaRPr>
          </a:p>
          <a:p>
            <a:pPr algn="ctr">
              <a:spcBef>
                <a:spcPts val="500"/>
              </a:spcBef>
            </a:pPr>
            <a:r>
              <a:rPr lang="ar-DZ"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اجتماع اللجنة الجهوية للشرق </a:t>
            </a:r>
          </a:p>
          <a:p>
            <a:pPr algn="ctr" rtl="1">
              <a:spcBef>
                <a:spcPts val="500"/>
              </a:spcBef>
            </a:pPr>
            <a:r>
              <a:rPr lang="fr-FR"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2022</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endParaRPr lang="fr-FR" sz="2800" dirty="0"/>
          </a:p>
        </p:txBody>
      </p:sp>
      <p:pic>
        <p:nvPicPr>
          <p:cNvPr id="3" name="Image 3" descr="C:\Users\pc\Documents\مخبر البحث دعم المقاولاتية\Embleme-minister1024.png"/>
          <p:cNvPicPr>
            <a:picLocks noChangeAspect="1"/>
          </p:cNvPicPr>
          <p:nvPr/>
        </p:nvPicPr>
        <p:blipFill>
          <a:blip r:embed="rId3" cstate="print"/>
          <a:srcRect/>
          <a:stretch>
            <a:fillRect/>
          </a:stretch>
        </p:blipFill>
        <p:spPr>
          <a:xfrm>
            <a:off x="9239272" y="642666"/>
            <a:ext cx="1075620" cy="1071822"/>
          </a:xfrm>
          <a:prstGeom prst="rect">
            <a:avLst/>
          </a:prstGeom>
          <a:ln>
            <a:noFill/>
          </a:ln>
          <a:effectLst>
            <a:outerShdw blurRad="190500" algn="tl" rotWithShape="0">
              <a:srgbClr val="000000">
                <a:alpha val="0"/>
              </a:srgbClr>
            </a:outerShdw>
          </a:effectLst>
        </p:spPr>
      </p:pic>
      <p:pic>
        <p:nvPicPr>
          <p:cNvPr id="4" name="Picture 3"/>
          <p:cNvPicPr>
            <a:picLocks noChangeAspect="1"/>
          </p:cNvPicPr>
          <p:nvPr/>
        </p:nvPicPr>
        <p:blipFill>
          <a:blip r:embed="rId4" cstate="print"/>
          <a:srcRect/>
          <a:stretch>
            <a:fillRect/>
          </a:stretch>
        </p:blipFill>
        <p:spPr>
          <a:xfrm>
            <a:off x="1847528" y="548681"/>
            <a:ext cx="1356420" cy="1296143"/>
          </a:xfrm>
          <a:prstGeom prst="rect">
            <a:avLst/>
          </a:prstGeom>
          <a:noFill/>
          <a:ln>
            <a:noFill/>
          </a:ln>
          <a:effectLst>
            <a:outerShdw dist="38103" dir="16200000" algn="tl">
              <a:srgbClr val="000000">
                <a:alpha val="40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E491266-3CD6-4965-8073-23E992C2E9AF}"/>
              </a:ext>
            </a:extLst>
          </p:cNvPr>
          <p:cNvGrpSpPr/>
          <p:nvPr/>
        </p:nvGrpSpPr>
        <p:grpSpPr>
          <a:xfrm>
            <a:off x="981074" y="1613837"/>
            <a:ext cx="10229851" cy="2609850"/>
            <a:chOff x="914399" y="2079625"/>
            <a:chExt cx="10636251" cy="2609850"/>
          </a:xfrm>
        </p:grpSpPr>
        <p:sp>
          <p:nvSpPr>
            <p:cNvPr id="3" name="Arrow: Chevron 2">
              <a:extLst>
                <a:ext uri="{FF2B5EF4-FFF2-40B4-BE49-F238E27FC236}">
                  <a16:creationId xmlns:a16="http://schemas.microsoft.com/office/drawing/2014/main" xmlns="" id="{C4940865-309A-435A-80F3-80104F6D24F2}"/>
                </a:ext>
              </a:extLst>
            </p:cNvPr>
            <p:cNvSpPr/>
            <p:nvPr/>
          </p:nvSpPr>
          <p:spPr>
            <a:xfrm>
              <a:off x="914399" y="2079625"/>
              <a:ext cx="5035538" cy="2609850"/>
            </a:xfrm>
            <a:prstGeom prst="chevron">
              <a:avLst>
                <a:gd name="adj" fmla="val 2639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xmlns="" id="{DCE687C4-67D4-459C-8082-2ACCCF0BF0EE}"/>
                </a:ext>
              </a:extLst>
            </p:cNvPr>
            <p:cNvSpPr/>
            <p:nvPr/>
          </p:nvSpPr>
          <p:spPr>
            <a:xfrm>
              <a:off x="5949938" y="2079625"/>
              <a:ext cx="5600712" cy="2609850"/>
            </a:xfrm>
            <a:prstGeom prst="chevron">
              <a:avLst>
                <a:gd name="adj" fmla="val 2639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a:extLst>
              <a:ext uri="{FF2B5EF4-FFF2-40B4-BE49-F238E27FC236}">
                <a16:creationId xmlns:a16="http://schemas.microsoft.com/office/drawing/2014/main" xmlns="" id="{C6C4F309-5697-47D4-B491-35FDBCB48E46}"/>
              </a:ext>
            </a:extLst>
          </p:cNvPr>
          <p:cNvSpPr txBox="1"/>
          <p:nvPr/>
        </p:nvSpPr>
        <p:spPr>
          <a:xfrm>
            <a:off x="1762352" y="2181060"/>
            <a:ext cx="3280577" cy="1475404"/>
          </a:xfrm>
          <a:prstGeom prst="rect">
            <a:avLst/>
          </a:prstGeom>
          <a:noFill/>
        </p:spPr>
        <p:txBody>
          <a:bodyPr wrap="square" rtlCol="0">
            <a:spAutoFit/>
          </a:bodyPr>
          <a:lstStyle/>
          <a:p>
            <a:pPr lvl="0" algn="just" rtl="1" fontAlgn="base">
              <a:lnSpc>
                <a:spcPct val="107000"/>
              </a:lnSpc>
              <a:spcAft>
                <a:spcPts val="800"/>
              </a:spcAft>
            </a:pPr>
            <a:r>
              <a:rPr lang="ar-DZ"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تنظيم لقاءات تجمع بعض أصحاب المؤسسات وحاملي المشاريع في جلسات متخصصة؛</a:t>
            </a:r>
            <a:endParaRPr lang="fr-F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8B7D3348-D7A7-42D4-BC41-90C99B1054DF}"/>
              </a:ext>
            </a:extLst>
          </p:cNvPr>
          <p:cNvSpPr txBox="1"/>
          <p:nvPr/>
        </p:nvSpPr>
        <p:spPr>
          <a:xfrm>
            <a:off x="6979026" y="2401421"/>
            <a:ext cx="3450622" cy="1014380"/>
          </a:xfrm>
          <a:prstGeom prst="rect">
            <a:avLst/>
          </a:prstGeom>
          <a:noFill/>
        </p:spPr>
        <p:txBody>
          <a:bodyPr wrap="square" rtlCol="0">
            <a:spAutoFit/>
          </a:bodyPr>
          <a:lstStyle>
            <a:defPPr>
              <a:defRPr lang="fr-FR"/>
            </a:defPPr>
            <a:lvl1pPr lvl="0" algn="just" rtl="1" fontAlgn="base">
              <a:lnSpc>
                <a:spcPct val="107000"/>
              </a:lnSpc>
              <a:spcAft>
                <a:spcPts val="800"/>
              </a:spcAft>
              <a:defRPr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الترويج المسبق لهده الجلسة عبر الوسائط المختلفة.</a:t>
            </a:r>
            <a:endParaRPr lang="fr-FR" dirty="0"/>
          </a:p>
        </p:txBody>
      </p:sp>
      <p:sp>
        <p:nvSpPr>
          <p:cNvPr id="2" name="TextBox 25">
            <a:extLst>
              <a:ext uri="{FF2B5EF4-FFF2-40B4-BE49-F238E27FC236}">
                <a16:creationId xmlns:a16="http://schemas.microsoft.com/office/drawing/2014/main" xmlns="" id="{AF010353-50E8-F1B1-60ED-9980E1C6BEA8}"/>
              </a:ext>
            </a:extLst>
          </p:cNvPr>
          <p:cNvSpPr txBox="1"/>
          <p:nvPr/>
        </p:nvSpPr>
        <p:spPr>
          <a:xfrm>
            <a:off x="847164" y="272868"/>
            <a:ext cx="10569389"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ثانيا: مقهى الأعمال </a:t>
            </a:r>
          </a:p>
        </p:txBody>
      </p:sp>
      <p:pic>
        <p:nvPicPr>
          <p:cNvPr id="5" name="Image 4">
            <a:extLst>
              <a:ext uri="{FF2B5EF4-FFF2-40B4-BE49-F238E27FC236}">
                <a16:creationId xmlns:a16="http://schemas.microsoft.com/office/drawing/2014/main" xmlns="" id="{FDC6ACF2-D3E3-381A-0702-666457F83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282" y="4299887"/>
            <a:ext cx="3859306" cy="2143125"/>
          </a:xfrm>
          <a:prstGeom prst="rect">
            <a:avLst/>
          </a:prstGeom>
        </p:spPr>
      </p:pic>
    </p:spTree>
    <p:extLst>
      <p:ext uri="{BB962C8B-B14F-4D97-AF65-F5344CB8AC3E}">
        <p14:creationId xmlns:p14="http://schemas.microsoft.com/office/powerpoint/2010/main" val="210010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be 57">
            <a:extLst>
              <a:ext uri="{FF2B5EF4-FFF2-40B4-BE49-F238E27FC236}">
                <a16:creationId xmlns:a16="http://schemas.microsoft.com/office/drawing/2014/main" xmlns="" id="{9B3761EC-5709-4C06-828F-4842BF73FFE5}"/>
              </a:ext>
            </a:extLst>
          </p:cNvPr>
          <p:cNvSpPr/>
          <p:nvPr/>
        </p:nvSpPr>
        <p:spPr>
          <a:xfrm flipH="1">
            <a:off x="6646896" y="3609284"/>
            <a:ext cx="3156008" cy="2532225"/>
          </a:xfrm>
          <a:prstGeom prst="cube">
            <a:avLst>
              <a:gd name="adj" fmla="val 20624"/>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xmlns="" id="{FC6D65DC-903C-4706-80F2-0F26488B212F}"/>
              </a:ext>
            </a:extLst>
          </p:cNvPr>
          <p:cNvSpPr/>
          <p:nvPr/>
        </p:nvSpPr>
        <p:spPr>
          <a:xfrm flipH="1">
            <a:off x="3554021" y="4136768"/>
            <a:ext cx="3046296" cy="2004741"/>
          </a:xfrm>
          <a:prstGeom prst="cube">
            <a:avLst>
              <a:gd name="adj" fmla="val 2155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a:extLst>
              <a:ext uri="{FF2B5EF4-FFF2-40B4-BE49-F238E27FC236}">
                <a16:creationId xmlns:a16="http://schemas.microsoft.com/office/drawing/2014/main" xmlns="" id="{9303B1DA-561B-47E5-A1EF-E3BD9792E49C}"/>
              </a:ext>
            </a:extLst>
          </p:cNvPr>
          <p:cNvSpPr/>
          <p:nvPr/>
        </p:nvSpPr>
        <p:spPr>
          <a:xfrm flipH="1">
            <a:off x="968186" y="4689802"/>
            <a:ext cx="2886333" cy="1451707"/>
          </a:xfrm>
          <a:prstGeom prst="cube">
            <a:avLst>
              <a:gd name="adj" fmla="val 25554"/>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xmlns="" id="{54162715-AD53-47DE-BF69-1E1532CEE94D}"/>
              </a:ext>
            </a:extLst>
          </p:cNvPr>
          <p:cNvSpPr/>
          <p:nvPr/>
        </p:nvSpPr>
        <p:spPr>
          <a:xfrm flipH="1">
            <a:off x="968188" y="4230987"/>
            <a:ext cx="2886332" cy="880445"/>
          </a:xfrm>
          <a:prstGeom prst="cube">
            <a:avLst>
              <a:gd name="adj" fmla="val 487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xmlns="" id="{DB046499-571C-4062-8C08-CDD03D133652}"/>
              </a:ext>
            </a:extLst>
          </p:cNvPr>
          <p:cNvSpPr/>
          <p:nvPr/>
        </p:nvSpPr>
        <p:spPr>
          <a:xfrm flipH="1">
            <a:off x="3554021" y="3703502"/>
            <a:ext cx="3046296" cy="880445"/>
          </a:xfrm>
          <a:prstGeom prst="cube">
            <a:avLst>
              <a:gd name="adj" fmla="val 487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xmlns="" id="{E505CB29-6500-438B-9399-F94851220119}"/>
              </a:ext>
            </a:extLst>
          </p:cNvPr>
          <p:cNvSpPr/>
          <p:nvPr/>
        </p:nvSpPr>
        <p:spPr>
          <a:xfrm flipH="1">
            <a:off x="6646897" y="3180488"/>
            <a:ext cx="3156008" cy="880445"/>
          </a:xfrm>
          <a:prstGeom prst="cube">
            <a:avLst>
              <a:gd name="adj" fmla="val 487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xmlns="" id="{8E4A1ACB-C9A9-4B5D-A157-67191E7E2F8D}"/>
              </a:ext>
            </a:extLst>
          </p:cNvPr>
          <p:cNvGrpSpPr/>
          <p:nvPr/>
        </p:nvGrpSpPr>
        <p:grpSpPr>
          <a:xfrm>
            <a:off x="6600317" y="1751288"/>
            <a:ext cx="1856405" cy="1641983"/>
            <a:chOff x="5138738" y="-608163"/>
            <a:chExt cx="4786312" cy="5039851"/>
          </a:xfrm>
        </p:grpSpPr>
        <p:sp>
          <p:nvSpPr>
            <p:cNvPr id="29" name="Oval 28">
              <a:extLst>
                <a:ext uri="{FF2B5EF4-FFF2-40B4-BE49-F238E27FC236}">
                  <a16:creationId xmlns:a16="http://schemas.microsoft.com/office/drawing/2014/main" xmlns="" id="{CD05B68A-B19F-47F2-9DA7-95A0663BAA59}"/>
                </a:ext>
              </a:extLst>
            </p:cNvPr>
            <p:cNvSpPr/>
            <p:nvPr/>
          </p:nvSpPr>
          <p:spPr>
            <a:xfrm>
              <a:off x="5793224" y="3973382"/>
              <a:ext cx="3766861" cy="38005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32060329-04A2-46B9-81E0-353EB68D8BFB}"/>
                </a:ext>
              </a:extLst>
            </p:cNvPr>
            <p:cNvGrpSpPr/>
            <p:nvPr/>
          </p:nvGrpSpPr>
          <p:grpSpPr>
            <a:xfrm>
              <a:off x="5138738" y="-608163"/>
              <a:ext cx="4786312" cy="5039851"/>
              <a:chOff x="5995988" y="2712903"/>
              <a:chExt cx="2457450" cy="2587625"/>
            </a:xfrm>
          </p:grpSpPr>
          <p:sp>
            <p:nvSpPr>
              <p:cNvPr id="31" name="Freeform 6">
                <a:extLst>
                  <a:ext uri="{FF2B5EF4-FFF2-40B4-BE49-F238E27FC236}">
                    <a16:creationId xmlns:a16="http://schemas.microsoft.com/office/drawing/2014/main" xmlns="" id="{23039AEF-6BB3-4384-BBE0-11A2890CE48C}"/>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xmlns="" id="{BB489A81-DB00-411E-90AF-DD0105863ADB}"/>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8">
                <a:extLst>
                  <a:ext uri="{FF2B5EF4-FFF2-40B4-BE49-F238E27FC236}">
                    <a16:creationId xmlns:a16="http://schemas.microsoft.com/office/drawing/2014/main" xmlns="" id="{33C2BF33-4BC1-456E-9F1C-86FDA8F608AD}"/>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2" name="TextBox 41">
            <a:extLst>
              <a:ext uri="{FF2B5EF4-FFF2-40B4-BE49-F238E27FC236}">
                <a16:creationId xmlns:a16="http://schemas.microsoft.com/office/drawing/2014/main" xmlns="" id="{557E7A1A-73EB-4387-80E8-465064BFE4F2}"/>
              </a:ext>
            </a:extLst>
          </p:cNvPr>
          <p:cNvSpPr txBox="1"/>
          <p:nvPr/>
        </p:nvSpPr>
        <p:spPr>
          <a:xfrm>
            <a:off x="1151107" y="5136116"/>
            <a:ext cx="2719520" cy="981423"/>
          </a:xfrm>
          <a:prstGeom prst="rect">
            <a:avLst/>
          </a:prstGeom>
          <a:noFill/>
        </p:spPr>
        <p:txBody>
          <a:bodyPr wrap="square" rtlCol="0">
            <a:spAutoFit/>
          </a:bodyPr>
          <a:lstStyle/>
          <a:p>
            <a:pPr lvl="0" algn="just" rtl="1" fontAlgn="base">
              <a:lnSpc>
                <a:spcPct val="107000"/>
              </a:lnSpc>
              <a:spcAft>
                <a:spcPts val="800"/>
              </a:spcAft>
            </a:pPr>
            <a:r>
              <a:rPr lang="ar-DZ"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دعوة أصحاب المؤسسات ورجال الأعمال  إلى الجامعة وربطهم مباشرة مع أصحاب المشاريع ؛</a:t>
            </a:r>
            <a:endParaRPr lang="fr-F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4159F6E1-5A64-4BA6-8E1E-085B0CE45962}"/>
              </a:ext>
            </a:extLst>
          </p:cNvPr>
          <p:cNvSpPr txBox="1"/>
          <p:nvPr/>
        </p:nvSpPr>
        <p:spPr>
          <a:xfrm>
            <a:off x="4069601" y="4872016"/>
            <a:ext cx="2515386" cy="981423"/>
          </a:xfrm>
          <a:prstGeom prst="rect">
            <a:avLst/>
          </a:prstGeom>
          <a:noFill/>
        </p:spPr>
        <p:txBody>
          <a:bodyPr wrap="square" rtlCol="0">
            <a:spAutoFit/>
          </a:bodyPr>
          <a:lstStyle>
            <a:defPPr>
              <a:defRPr lang="fr-FR"/>
            </a:defPPr>
            <a:lvl1pPr lvl="0" algn="just" rtl="1" fontAlgn="base">
              <a:lnSpc>
                <a:spcPct val="107000"/>
              </a:lnSpc>
              <a:spcAft>
                <a:spcPts val="800"/>
              </a:spcAft>
              <a:defRPr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إقامة مسابقات وتحديات محلية و وطنية وتقديم تحفيزات للمشاريع المتفوقة ؛</a:t>
            </a:r>
            <a:endParaRPr lang="fr-FR" dirty="0"/>
          </a:p>
        </p:txBody>
      </p:sp>
      <p:sp>
        <p:nvSpPr>
          <p:cNvPr id="55" name="TextBox 54">
            <a:extLst>
              <a:ext uri="{FF2B5EF4-FFF2-40B4-BE49-F238E27FC236}">
                <a16:creationId xmlns:a16="http://schemas.microsoft.com/office/drawing/2014/main" xmlns="" id="{315B1F20-FFF2-467C-AAF6-18E539385DD6}"/>
              </a:ext>
            </a:extLst>
          </p:cNvPr>
          <p:cNvSpPr txBox="1"/>
          <p:nvPr/>
        </p:nvSpPr>
        <p:spPr>
          <a:xfrm>
            <a:off x="7363654" y="4090374"/>
            <a:ext cx="2194439" cy="1615827"/>
          </a:xfrm>
          <a:prstGeom prst="rect">
            <a:avLst/>
          </a:prstGeom>
          <a:noFill/>
        </p:spPr>
        <p:txBody>
          <a:bodyPr wrap="square" rtlCol="0">
            <a:spAutoFit/>
          </a:bodyPr>
          <a:lstStyle>
            <a:defPPr>
              <a:defRPr lang="fr-FR"/>
            </a:defPPr>
            <a:lvl1pPr lvl="0" algn="just" rtl="1" fontAlgn="base">
              <a:lnSpc>
                <a:spcPct val="107000"/>
              </a:lnSpc>
              <a:spcAft>
                <a:spcPts val="800"/>
              </a:spcAft>
              <a:defRPr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دعوة أصحاب التجارب السابقة وخاصة التي مرت عبر حاضنة الأعمال لتبادل الخبرات .</a:t>
            </a:r>
            <a:endParaRPr lang="fr-FR" dirty="0"/>
          </a:p>
          <a:p>
            <a:endParaRPr lang="en-GB" dirty="0"/>
          </a:p>
        </p:txBody>
      </p:sp>
      <p:sp>
        <p:nvSpPr>
          <p:cNvPr id="80" name="Oval 79">
            <a:extLst>
              <a:ext uri="{FF2B5EF4-FFF2-40B4-BE49-F238E27FC236}">
                <a16:creationId xmlns:a16="http://schemas.microsoft.com/office/drawing/2014/main" xmlns="" id="{FBD7A9DE-5368-417F-ABF5-80B8C8620883}"/>
              </a:ext>
            </a:extLst>
          </p:cNvPr>
          <p:cNvSpPr/>
          <p:nvPr/>
        </p:nvSpPr>
        <p:spPr>
          <a:xfrm>
            <a:off x="4084931" y="3912136"/>
            <a:ext cx="713499" cy="7198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xmlns="" id="{5F9464C1-0FA0-4509-97F0-B2B81B79FC25}"/>
              </a:ext>
            </a:extLst>
          </p:cNvPr>
          <p:cNvGrpSpPr/>
          <p:nvPr/>
        </p:nvGrpSpPr>
        <p:grpSpPr>
          <a:xfrm rot="20404528">
            <a:off x="2589774" y="1696798"/>
            <a:ext cx="2035907" cy="2496179"/>
            <a:chOff x="4742068" y="1262522"/>
            <a:chExt cx="520700" cy="1146176"/>
          </a:xfrm>
          <a:solidFill>
            <a:schemeClr val="tx1"/>
          </a:solidFill>
        </p:grpSpPr>
        <p:sp>
          <p:nvSpPr>
            <p:cNvPr id="26" name="Freeform 6">
              <a:extLst>
                <a:ext uri="{FF2B5EF4-FFF2-40B4-BE49-F238E27FC236}">
                  <a16:creationId xmlns:a16="http://schemas.microsoft.com/office/drawing/2014/main" xmlns="" id="{2E70A360-E7E9-490A-B22E-72C3A97AE310}"/>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xmlns="" id="{E0822EEE-CBC2-4122-AC69-C7A2F5024F90}"/>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 name="Oval 80">
            <a:extLst>
              <a:ext uri="{FF2B5EF4-FFF2-40B4-BE49-F238E27FC236}">
                <a16:creationId xmlns:a16="http://schemas.microsoft.com/office/drawing/2014/main" xmlns="" id="{28DE37FC-A6EA-40B6-812D-B1B4DEAC1533}"/>
              </a:ext>
            </a:extLst>
          </p:cNvPr>
          <p:cNvSpPr/>
          <p:nvPr/>
        </p:nvSpPr>
        <p:spPr>
          <a:xfrm>
            <a:off x="2633906" y="4326602"/>
            <a:ext cx="353584" cy="78931"/>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5">
            <a:extLst>
              <a:ext uri="{FF2B5EF4-FFF2-40B4-BE49-F238E27FC236}">
                <a16:creationId xmlns:a16="http://schemas.microsoft.com/office/drawing/2014/main" xmlns="" id="{298FAA45-6E28-8B58-6E3B-8B75E3FD4198}"/>
              </a:ext>
            </a:extLst>
          </p:cNvPr>
          <p:cNvSpPr txBox="1"/>
          <p:nvPr/>
        </p:nvSpPr>
        <p:spPr>
          <a:xfrm>
            <a:off x="-442314" y="327229"/>
            <a:ext cx="10569389"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المسابقات والتحديات </a:t>
            </a:r>
            <a:r>
              <a:rPr lang="ar-DZ" sz="40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و"الهاكاثونات</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والملتقيات والتظاهرات العلمية </a:t>
            </a:r>
          </a:p>
        </p:txBody>
      </p:sp>
    </p:spTree>
    <p:extLst>
      <p:ext uri="{BB962C8B-B14F-4D97-AF65-F5344CB8AC3E}">
        <p14:creationId xmlns:p14="http://schemas.microsoft.com/office/powerpoint/2010/main" val="14792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AF6FEC55-A32C-4307-B2C6-EA092009C662}"/>
              </a:ext>
            </a:extLst>
          </p:cNvPr>
          <p:cNvSpPr/>
          <p:nvPr/>
        </p:nvSpPr>
        <p:spPr>
          <a:xfrm rot="17152435">
            <a:off x="6079312" y="-1031167"/>
            <a:ext cx="504725" cy="12264473"/>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xmlns="" id="{8814463A-D35A-4BA9-8052-DA1586A65673}"/>
              </a:ext>
            </a:extLst>
          </p:cNvPr>
          <p:cNvSpPr/>
          <p:nvPr/>
        </p:nvSpPr>
        <p:spPr>
          <a:xfrm>
            <a:off x="9783029" y="5848541"/>
            <a:ext cx="1445002" cy="76962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F15828BE-763B-4BFF-9C60-C8FDE527AE24}"/>
              </a:ext>
            </a:extLst>
          </p:cNvPr>
          <p:cNvSpPr/>
          <p:nvPr/>
        </p:nvSpPr>
        <p:spPr>
          <a:xfrm>
            <a:off x="7666666" y="5306838"/>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4CEA324-95AF-4D2B-8827-80C73810DE8F}"/>
              </a:ext>
            </a:extLst>
          </p:cNvPr>
          <p:cNvSpPr/>
          <p:nvPr/>
        </p:nvSpPr>
        <p:spPr>
          <a:xfrm>
            <a:off x="5380631" y="4656209"/>
            <a:ext cx="1055521" cy="56217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DF16853-BF82-4076-84A9-584936A1B8B1}"/>
              </a:ext>
            </a:extLst>
          </p:cNvPr>
          <p:cNvSpPr/>
          <p:nvPr/>
        </p:nvSpPr>
        <p:spPr>
          <a:xfrm>
            <a:off x="3148387" y="4105441"/>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B644C2AA-5B91-4DE2-98C4-BF210CEBCFE8}"/>
              </a:ext>
            </a:extLst>
          </p:cNvPr>
          <p:cNvSpPr/>
          <p:nvPr/>
        </p:nvSpPr>
        <p:spPr>
          <a:xfrm>
            <a:off x="1449617" y="3586353"/>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8ED6800A-FD7A-47F2-83B9-4268725530FF}"/>
              </a:ext>
            </a:extLst>
          </p:cNvPr>
          <p:cNvSpPr/>
          <p:nvPr/>
        </p:nvSpPr>
        <p:spPr>
          <a:xfrm>
            <a:off x="10403314" y="4990368"/>
            <a:ext cx="175088" cy="124746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69636F4D-31BE-4436-B1D8-96A0BA208778}"/>
              </a:ext>
            </a:extLst>
          </p:cNvPr>
          <p:cNvSpPr/>
          <p:nvPr/>
        </p:nvSpPr>
        <p:spPr>
          <a:xfrm>
            <a:off x="8234809" y="4345826"/>
            <a:ext cx="137077" cy="131195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5F56A5E0-BE8C-4B40-B64F-28D4253240EF}"/>
              </a:ext>
            </a:extLst>
          </p:cNvPr>
          <p:cNvSpPr/>
          <p:nvPr/>
        </p:nvSpPr>
        <p:spPr>
          <a:xfrm>
            <a:off x="5838706" y="3523365"/>
            <a:ext cx="110067" cy="143890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A95CB270-A74B-49E6-9E80-F18C23F3D8D1}"/>
              </a:ext>
            </a:extLst>
          </p:cNvPr>
          <p:cNvSpPr/>
          <p:nvPr/>
        </p:nvSpPr>
        <p:spPr>
          <a:xfrm>
            <a:off x="3500082" y="3080110"/>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55232225-9D6C-43FA-ACB3-DC0C704C8BAA}"/>
              </a:ext>
            </a:extLst>
          </p:cNvPr>
          <p:cNvSpPr/>
          <p:nvPr/>
        </p:nvSpPr>
        <p:spPr>
          <a:xfrm>
            <a:off x="1731259" y="2697193"/>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60F60EF9-D04B-4D45-B6CC-6230FB64F054}"/>
              </a:ext>
            </a:extLst>
          </p:cNvPr>
          <p:cNvSpPr/>
          <p:nvPr/>
        </p:nvSpPr>
        <p:spPr>
          <a:xfrm>
            <a:off x="919901" y="90276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5889C478-A7A0-480D-8E59-57DC711DA591}"/>
              </a:ext>
            </a:extLst>
          </p:cNvPr>
          <p:cNvSpPr txBox="1"/>
          <p:nvPr/>
        </p:nvSpPr>
        <p:spPr>
          <a:xfrm>
            <a:off x="834375" y="1375861"/>
            <a:ext cx="1931097"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dirty="0">
                <a:effectLst>
                  <a:outerShdw blurRad="38100" dist="38100" dir="2700000" algn="tl">
                    <a:srgbClr val="000000">
                      <a:alpha val="43137"/>
                    </a:srgbClr>
                  </a:outerShdw>
                </a:effectLst>
                <a:ea typeface="Calibri" panose="020F0502020204030204" pitchFamily="34" charset="0"/>
                <a:cs typeface="Sakkal Majalla" panose="02000000000000000000" pitchFamily="2" charset="-78"/>
              </a:rPr>
              <a:t>القيام بقوافل تحسيسية داخل الكليات والمعاهد </a:t>
            </a:r>
            <a:r>
              <a:rPr kumimoji="0" lang="en-US" b="0" i="0" u="none" strike="noStrike" kern="1200" cap="none" spc="0" normalizeH="0" baseline="0" noProof="0" dirty="0">
                <a:ln>
                  <a:noFill/>
                </a:ln>
                <a:effectLst/>
                <a:uLnTx/>
                <a:uFillTx/>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xmlns="" id="{CA7E7BDC-0FE8-4FBC-BFB2-886DA2ECCD16}"/>
              </a:ext>
            </a:extLst>
          </p:cNvPr>
          <p:cNvSpPr/>
          <p:nvPr/>
        </p:nvSpPr>
        <p:spPr>
          <a:xfrm>
            <a:off x="919901" y="267508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79D279D1-58E0-4FA5-AC78-9B45B7956430}"/>
              </a:ext>
            </a:extLst>
          </p:cNvPr>
          <p:cNvSpPr/>
          <p:nvPr/>
        </p:nvSpPr>
        <p:spPr>
          <a:xfrm>
            <a:off x="9610836" y="2965528"/>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76DEF1CD-CFFB-4BA4-A688-0ECE97AF0906}"/>
              </a:ext>
            </a:extLst>
          </p:cNvPr>
          <p:cNvSpPr txBox="1"/>
          <p:nvPr/>
        </p:nvSpPr>
        <p:spPr>
          <a:xfrm>
            <a:off x="9525310" y="3062113"/>
            <a:ext cx="1931097" cy="1938992"/>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تتكفل الجامعة بآليات بتسديد مصاريف ورسوم حقوق الملكية الفكرية. </a:t>
            </a:r>
            <a:endParaRPr lang="fr-FR" dirty="0"/>
          </a:p>
        </p:txBody>
      </p:sp>
      <p:sp>
        <p:nvSpPr>
          <p:cNvPr id="32" name="Rectangle 31">
            <a:extLst>
              <a:ext uri="{FF2B5EF4-FFF2-40B4-BE49-F238E27FC236}">
                <a16:creationId xmlns:a16="http://schemas.microsoft.com/office/drawing/2014/main" xmlns="" id="{C1361391-0CBD-4CF8-834E-3B0A825D1CFF}"/>
              </a:ext>
            </a:extLst>
          </p:cNvPr>
          <p:cNvSpPr/>
          <p:nvPr/>
        </p:nvSpPr>
        <p:spPr>
          <a:xfrm>
            <a:off x="9610836" y="4979894"/>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2A5041F9-6CEF-4A5E-A6DF-7C5CD0ED4263}"/>
              </a:ext>
            </a:extLst>
          </p:cNvPr>
          <p:cNvSpPr/>
          <p:nvPr/>
        </p:nvSpPr>
        <p:spPr>
          <a:xfrm>
            <a:off x="7410672" y="1933234"/>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88E9B94E-4850-4659-8E27-3BC2FFAE24DD}"/>
              </a:ext>
            </a:extLst>
          </p:cNvPr>
          <p:cNvSpPr txBox="1"/>
          <p:nvPr/>
        </p:nvSpPr>
        <p:spPr>
          <a:xfrm>
            <a:off x="6821677" y="2220819"/>
            <a:ext cx="2789159" cy="2123658"/>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sz="2200" b="1" dirty="0"/>
              <a:t>إبرام وتفعيل  اتفاقيات بين الجامعة و ديوان الوطني لحقوق المؤلف و الحقوق المجاورة </a:t>
            </a:r>
            <a:r>
              <a:rPr lang="fr-FR" sz="2200" b="1" dirty="0"/>
              <a:t>ONDA</a:t>
            </a:r>
            <a:r>
              <a:rPr lang="ar-DZ" sz="2200" b="1" dirty="0"/>
              <a:t> و بين الجامعة والمعهد الوطني للملكية الصناعية </a:t>
            </a:r>
            <a:r>
              <a:rPr lang="fr-FR" sz="2200" b="1" dirty="0"/>
              <a:t>INAPI</a:t>
            </a:r>
            <a:r>
              <a:rPr lang="ar-DZ" sz="2200" b="1" dirty="0"/>
              <a:t> ؛</a:t>
            </a:r>
            <a:endParaRPr lang="fr-FR" sz="2200" b="1" dirty="0"/>
          </a:p>
        </p:txBody>
      </p:sp>
      <p:sp>
        <p:nvSpPr>
          <p:cNvPr id="36" name="Rectangle 35">
            <a:extLst>
              <a:ext uri="{FF2B5EF4-FFF2-40B4-BE49-F238E27FC236}">
                <a16:creationId xmlns:a16="http://schemas.microsoft.com/office/drawing/2014/main" xmlns="" id="{4A26F89D-F038-4EB2-9378-A7A45A572EFB}"/>
              </a:ext>
            </a:extLst>
          </p:cNvPr>
          <p:cNvSpPr/>
          <p:nvPr/>
        </p:nvSpPr>
        <p:spPr>
          <a:xfrm>
            <a:off x="7410672" y="4310669"/>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50EBAE6-1DF9-485B-9020-DF3BD1609834}"/>
              </a:ext>
            </a:extLst>
          </p:cNvPr>
          <p:cNvSpPr/>
          <p:nvPr/>
        </p:nvSpPr>
        <p:spPr>
          <a:xfrm>
            <a:off x="4935765" y="1519551"/>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15F3967-E1CA-490D-B08C-D7A05E120741}"/>
              </a:ext>
            </a:extLst>
          </p:cNvPr>
          <p:cNvSpPr txBox="1"/>
          <p:nvPr/>
        </p:nvSpPr>
        <p:spPr>
          <a:xfrm>
            <a:off x="4890580" y="1643030"/>
            <a:ext cx="1931097" cy="1938992"/>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تسريع عملية الحصول على رقم الإيداع للحماية الفكرية والصناعية للمشروع </a:t>
            </a:r>
            <a:endParaRPr lang="en-GB" dirty="0"/>
          </a:p>
        </p:txBody>
      </p:sp>
      <p:sp>
        <p:nvSpPr>
          <p:cNvPr id="40" name="Rectangle 39">
            <a:extLst>
              <a:ext uri="{FF2B5EF4-FFF2-40B4-BE49-F238E27FC236}">
                <a16:creationId xmlns:a16="http://schemas.microsoft.com/office/drawing/2014/main" xmlns="" id="{52FBA1A1-12B0-44EF-9821-ECC6AC55077A}"/>
              </a:ext>
            </a:extLst>
          </p:cNvPr>
          <p:cNvSpPr/>
          <p:nvPr/>
        </p:nvSpPr>
        <p:spPr>
          <a:xfrm>
            <a:off x="5003000" y="3520470"/>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F11112B9-4A31-4347-8469-FDF9915458A3}"/>
              </a:ext>
            </a:extLst>
          </p:cNvPr>
          <p:cNvSpPr/>
          <p:nvPr/>
        </p:nvSpPr>
        <p:spPr>
          <a:xfrm>
            <a:off x="2668264" y="1321237"/>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FAC8765F-89B7-4019-8534-50B61C6CD2E1}"/>
              </a:ext>
            </a:extLst>
          </p:cNvPr>
          <p:cNvSpPr txBox="1"/>
          <p:nvPr/>
        </p:nvSpPr>
        <p:spPr>
          <a:xfrm>
            <a:off x="2644929" y="1469117"/>
            <a:ext cx="1931097" cy="1569660"/>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تنميط وتسهيل إجراءات التسجيل على مستوى كل الحاضنات </a:t>
            </a:r>
            <a:endParaRPr lang="en-GB" dirty="0"/>
          </a:p>
        </p:txBody>
      </p:sp>
      <p:sp>
        <p:nvSpPr>
          <p:cNvPr id="44" name="Rectangle 43">
            <a:extLst>
              <a:ext uri="{FF2B5EF4-FFF2-40B4-BE49-F238E27FC236}">
                <a16:creationId xmlns:a16="http://schemas.microsoft.com/office/drawing/2014/main" xmlns="" id="{A8295272-B5DC-4F04-8E7D-A08793F897F0}"/>
              </a:ext>
            </a:extLst>
          </p:cNvPr>
          <p:cNvSpPr/>
          <p:nvPr/>
        </p:nvSpPr>
        <p:spPr>
          <a:xfrm>
            <a:off x="2668264" y="3080110"/>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5">
            <a:extLst>
              <a:ext uri="{FF2B5EF4-FFF2-40B4-BE49-F238E27FC236}">
                <a16:creationId xmlns:a16="http://schemas.microsoft.com/office/drawing/2014/main" xmlns="" id="{D78E8315-C3A7-20AD-33B0-48E31B4861FB}"/>
              </a:ext>
            </a:extLst>
          </p:cNvPr>
          <p:cNvSpPr txBox="1"/>
          <p:nvPr/>
        </p:nvSpPr>
        <p:spPr>
          <a:xfrm>
            <a:off x="3576916" y="152159"/>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أولا: آليات التسجيل والحماية</a:t>
            </a:r>
          </a:p>
        </p:txBody>
      </p:sp>
    </p:spTree>
    <p:extLst>
      <p:ext uri="{BB962C8B-B14F-4D97-AF65-F5344CB8AC3E}">
        <p14:creationId xmlns:p14="http://schemas.microsoft.com/office/powerpoint/2010/main" val="21950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xmlns="" id="{8016977A-112F-4154-95F5-0608714FBFEE}"/>
              </a:ext>
            </a:extLst>
          </p:cNvPr>
          <p:cNvSpPr txBox="1"/>
          <p:nvPr/>
        </p:nvSpPr>
        <p:spPr>
          <a:xfrm>
            <a:off x="2858866" y="1486900"/>
            <a:ext cx="8899797" cy="4893647"/>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latin typeface="Sakkal Majalla" panose="02000000000000000000" pitchFamily="2" charset="-78"/>
                <a:cs typeface="Sakkal Majalla" panose="02000000000000000000" pitchFamily="2" charset="-78"/>
              </a:rPr>
              <a:t>تتوزع ملكية براءة الاختراع بالنسبة للطلبة المنخرطين في مشروع شهادة - مؤسسة ناشئة / شهادة – براءة اختراع بين الطلبة أعضاء فريق العمل والأساتذة المشرفين على العمل هذا من جهة طرف المخترعين أما الجامعة فتعتبر المالك المعنوي لبراءة الاختراع كونه يسجل باسمها ( يمكن لمدير الجامعة أن يتنازل عن الحق التجاري لبراءة الاختراع لصالح المخترعين).</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latin typeface="Sakkal Majalla" panose="02000000000000000000" pitchFamily="2" charset="-78"/>
                <a:cs typeface="Sakkal Majalla" panose="02000000000000000000" pitchFamily="2" charset="-78"/>
              </a:rPr>
              <a:t>أما في حالة تم إشراك طرف خارجي في براءة الاختراع ك </a:t>
            </a:r>
            <a:r>
              <a:rPr lang="fr-FR" sz="2800" b="1" dirty="0">
                <a:solidFill>
                  <a:srgbClr val="282F39"/>
                </a:solidFill>
                <a:latin typeface="Sakkal Majalla" panose="02000000000000000000" pitchFamily="2" charset="-78"/>
                <a:cs typeface="Sakkal Majalla" panose="02000000000000000000" pitchFamily="2" charset="-78"/>
              </a:rPr>
              <a:t>ANVREDET  </a:t>
            </a:r>
            <a:r>
              <a:rPr lang="ar-DZ" sz="2800" b="1" dirty="0">
                <a:solidFill>
                  <a:srgbClr val="282F39"/>
                </a:solidFill>
                <a:latin typeface="Sakkal Majalla" panose="02000000000000000000" pitchFamily="2" charset="-78"/>
                <a:cs typeface="Sakkal Majalla" panose="02000000000000000000" pitchFamily="2" charset="-78"/>
              </a:rPr>
              <a:t>فيفضل إرفاق طلب تسجيل براءة الاختراع باتفاقية تحدد الحقوق والواجبات.</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6" name="Image 5">
            <a:extLst>
              <a:ext uri="{FF2B5EF4-FFF2-40B4-BE49-F238E27FC236}">
                <a16:creationId xmlns:a16="http://schemas.microsoft.com/office/drawing/2014/main" xmlns="" id="{71A7E81F-4CF6-DF2C-B626-F830B879B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
        <p:nvSpPr>
          <p:cNvPr id="3" name="TextBox 25">
            <a:extLst>
              <a:ext uri="{FF2B5EF4-FFF2-40B4-BE49-F238E27FC236}">
                <a16:creationId xmlns:a16="http://schemas.microsoft.com/office/drawing/2014/main" xmlns="" id="{A6353745-7844-A75A-F715-630123A30CD3}"/>
              </a:ext>
            </a:extLst>
          </p:cNvPr>
          <p:cNvSpPr txBox="1"/>
          <p:nvPr/>
        </p:nvSpPr>
        <p:spPr>
          <a:xfrm>
            <a:off x="2368528" y="364120"/>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smtClean="0">
                <a:solidFill>
                  <a:srgbClr val="C00000"/>
                </a:solidFill>
                <a:latin typeface="Sakkal Majalla" panose="02000000000000000000" pitchFamily="2" charset="-78"/>
                <a:ea typeface="Noto Sans" panose="020B0502040504020204" pitchFamily="34"/>
                <a:cs typeface="Sakkal Majalla" panose="02000000000000000000" pitchFamily="2" charset="-78"/>
              </a:rPr>
              <a:t>ثانيا</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ملكية براءة الاختراع</a:t>
            </a:r>
          </a:p>
        </p:txBody>
      </p:sp>
    </p:spTree>
    <p:extLst>
      <p:ext uri="{BB962C8B-B14F-4D97-AF65-F5344CB8AC3E}">
        <p14:creationId xmlns:p14="http://schemas.microsoft.com/office/powerpoint/2010/main" val="45777198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BD13CB8-88C3-4238-9224-3A5DF912586E}"/>
              </a:ext>
            </a:extLst>
          </p:cNvPr>
          <p:cNvGrpSpPr/>
          <p:nvPr/>
        </p:nvGrpSpPr>
        <p:grpSpPr>
          <a:xfrm>
            <a:off x="3841863" y="1801262"/>
            <a:ext cx="4395474" cy="4042876"/>
            <a:chOff x="4308263" y="1974495"/>
            <a:chExt cx="3389211" cy="3117334"/>
          </a:xfrm>
        </p:grpSpPr>
        <p:sp>
          <p:nvSpPr>
            <p:cNvPr id="18" name="Rectangle 17">
              <a:extLst>
                <a:ext uri="{FF2B5EF4-FFF2-40B4-BE49-F238E27FC236}">
                  <a16:creationId xmlns:a16="http://schemas.microsoft.com/office/drawing/2014/main" xmlns="" id="{489A38A1-1E86-4FAB-A049-007A6EFF8A23}"/>
                </a:ext>
              </a:extLst>
            </p:cNvPr>
            <p:cNvSpPr/>
            <p:nvPr/>
          </p:nvSpPr>
          <p:spPr>
            <a:xfrm>
              <a:off x="7118053" y="2551466"/>
              <a:ext cx="388339" cy="9681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xmlns="" id="{EE03E47D-7AFD-4532-80B7-13C822FD5EA5}"/>
                </a:ext>
              </a:extLst>
            </p:cNvPr>
            <p:cNvGrpSpPr/>
            <p:nvPr/>
          </p:nvGrpSpPr>
          <p:grpSpPr>
            <a:xfrm rot="10800000">
              <a:off x="5800723" y="3140820"/>
              <a:ext cx="1896751" cy="1756652"/>
              <a:chOff x="6784763" y="2169880"/>
              <a:chExt cx="1896751" cy="1756652"/>
            </a:xfrm>
          </p:grpSpPr>
          <p:sp>
            <p:nvSpPr>
              <p:cNvPr id="15" name="Rectangle 14">
                <a:extLst>
                  <a:ext uri="{FF2B5EF4-FFF2-40B4-BE49-F238E27FC236}">
                    <a16:creationId xmlns:a16="http://schemas.microsoft.com/office/drawing/2014/main" xmlns="" id="{B8A4ADEB-A424-4DE2-8D16-42158BF1798D}"/>
                  </a:ext>
                </a:extLst>
              </p:cNvPr>
              <p:cNvSpPr/>
              <p:nvPr/>
            </p:nvSpPr>
            <p:spPr>
              <a:xfrm rot="16200000">
                <a:off x="7825867" y="1702573"/>
                <a:ext cx="388339" cy="13229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row: Left 1">
                <a:extLst>
                  <a:ext uri="{FF2B5EF4-FFF2-40B4-BE49-F238E27FC236}">
                    <a16:creationId xmlns:a16="http://schemas.microsoft.com/office/drawing/2014/main" xmlns="" id="{1DD24725-219F-4BE9-9104-68B7139E557A}"/>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xmlns="" id="{9A16EF4E-28DA-46E3-9B05-F0492E608D9D}"/>
                </a:ext>
              </a:extLst>
            </p:cNvPr>
            <p:cNvGrpSpPr/>
            <p:nvPr/>
          </p:nvGrpSpPr>
          <p:grpSpPr>
            <a:xfrm rot="16200000">
              <a:off x="4550228" y="3382088"/>
              <a:ext cx="1662830" cy="1756652"/>
              <a:chOff x="6784763" y="2169880"/>
              <a:chExt cx="1662830" cy="1756652"/>
            </a:xfrm>
          </p:grpSpPr>
          <p:sp>
            <p:nvSpPr>
              <p:cNvPr id="11" name="Rectangle 10">
                <a:extLst>
                  <a:ext uri="{FF2B5EF4-FFF2-40B4-BE49-F238E27FC236}">
                    <a16:creationId xmlns:a16="http://schemas.microsoft.com/office/drawing/2014/main" xmlns="" id="{A8622213-F7D9-474E-ADA5-15859150FF26}"/>
                  </a:ext>
                </a:extLst>
              </p:cNvPr>
              <p:cNvSpPr/>
              <p:nvPr/>
            </p:nvSpPr>
            <p:spPr>
              <a:xfrm rot="16200000">
                <a:off x="7708906" y="1819533"/>
                <a:ext cx="388339" cy="1089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row: Left 1">
                <a:extLst>
                  <a:ext uri="{FF2B5EF4-FFF2-40B4-BE49-F238E27FC236}">
                    <a16:creationId xmlns:a16="http://schemas.microsoft.com/office/drawing/2014/main" xmlns="" id="{444601CD-51F8-4FEC-AA83-66BE45FF0354}"/>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xmlns="" id="{C91976CD-E2E1-45DD-A97F-369224C079F1}"/>
                </a:ext>
              </a:extLst>
            </p:cNvPr>
            <p:cNvSpPr/>
            <p:nvPr/>
          </p:nvSpPr>
          <p:spPr>
            <a:xfrm rot="16200000">
              <a:off x="5344866" y="1707072"/>
              <a:ext cx="388339" cy="13139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Arrow: Left 1">
              <a:extLst>
                <a:ext uri="{FF2B5EF4-FFF2-40B4-BE49-F238E27FC236}">
                  <a16:creationId xmlns:a16="http://schemas.microsoft.com/office/drawing/2014/main" xmlns="" id="{EC3B9A4C-FE1F-4233-8E6E-27FB3DCF71BA}"/>
                </a:ext>
              </a:extLst>
            </p:cNvPr>
            <p:cNvSpPr/>
            <p:nvPr/>
          </p:nvSpPr>
          <p:spPr>
            <a:xfrm rot="10800000" flipH="1">
              <a:off x="5752916" y="1974495"/>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Arrow: Left 1">
              <a:extLst>
                <a:ext uri="{FF2B5EF4-FFF2-40B4-BE49-F238E27FC236}">
                  <a16:creationId xmlns:a16="http://schemas.microsoft.com/office/drawing/2014/main" xmlns="" id="{420D825D-0889-4C41-883D-F6976834B598}"/>
                </a:ext>
              </a:extLst>
            </p:cNvPr>
            <p:cNvSpPr/>
            <p:nvPr/>
          </p:nvSpPr>
          <p:spPr>
            <a:xfrm rot="5400000" flipH="1">
              <a:off x="38179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xmlns="" id="{A6ED8D64-ABFA-4C5B-84CA-E3CA3F9E67C6}"/>
              </a:ext>
            </a:extLst>
          </p:cNvPr>
          <p:cNvSpPr/>
          <p:nvPr/>
        </p:nvSpPr>
        <p:spPr>
          <a:xfrm>
            <a:off x="1284834" y="1532980"/>
            <a:ext cx="2195865" cy="1710149"/>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222AF7CF-FFFB-4D79-BA83-E3C26556611E}"/>
              </a:ext>
            </a:extLst>
          </p:cNvPr>
          <p:cNvSpPr txBox="1"/>
          <p:nvPr/>
        </p:nvSpPr>
        <p:spPr>
          <a:xfrm>
            <a:off x="1313314" y="1668981"/>
            <a:ext cx="2278828" cy="1870512"/>
          </a:xfrm>
          <a:prstGeom prst="rect">
            <a:avLst/>
          </a:prstGeom>
          <a:noFill/>
        </p:spPr>
        <p:txBody>
          <a:bodyPr wrap="square" rtlCol="0">
            <a:spAutoFit/>
          </a:bodyPr>
          <a:lstStyle/>
          <a:p>
            <a:pPr lvl="0" algn="just" rtl="1" fontAlgn="base">
              <a:lnSpc>
                <a:spcPct val="107000"/>
              </a:lnSpc>
              <a:spcAft>
                <a:spcPts val="800"/>
              </a:spcAft>
              <a:tabLst>
                <a:tab pos="180340" algn="r"/>
              </a:tabLst>
            </a:pPr>
            <a:r>
              <a:rPr lang="ar-DZ" sz="1800" b="1" dirty="0">
                <a:effectLst/>
                <a:latin typeface="Symbol" panose="05050102010706020507" pitchFamily="18" charset="2"/>
                <a:ea typeface="Calibri" panose="020F0502020204030204" pitchFamily="34" charset="0"/>
                <a:cs typeface="Sakkal Majalla" panose="02000000000000000000" pitchFamily="2" charset="-78"/>
              </a:rPr>
              <a:t>تتكفل الجامعة بتمكين حاملي المشاريع من تجسيد النماذج الأولية من خلال ميزانيتها الخاصة أو  بالاستعانة بمنصة ابتكار عند الحاجة أو وكالة </a:t>
            </a:r>
            <a:r>
              <a:rPr lang="fr-FR" sz="1800" b="1" dirty="0">
                <a:effectLst/>
                <a:latin typeface="Sakkal Majalla" panose="02000000000000000000" pitchFamily="2" charset="-78"/>
                <a:ea typeface="Calibri" panose="020F0502020204030204" pitchFamily="34" charset="0"/>
                <a:cs typeface="Arial" panose="020B0604020202020204" pitchFamily="34" charset="0"/>
              </a:rPr>
              <a:t>ANVREDET</a:t>
            </a:r>
            <a:r>
              <a:rPr lang="ar-DZ" sz="1800" b="1" dirty="0">
                <a:effectLst/>
                <a:latin typeface="Symbol" panose="05050102010706020507" pitchFamily="18" charset="2"/>
                <a:ea typeface="Calibri" panose="020F0502020204030204" pitchFamily="34" charset="0"/>
                <a:cs typeface="Sakkal Majalla" panose="02000000000000000000" pitchFamily="2" charset="-78"/>
              </a:rPr>
              <a:t> .</a:t>
            </a:r>
            <a:endParaRPr lang="fr-FR" sz="18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DF9AABF5-A197-49F9-ADB9-3BC1253E75C3}"/>
              </a:ext>
            </a:extLst>
          </p:cNvPr>
          <p:cNvSpPr/>
          <p:nvPr/>
        </p:nvSpPr>
        <p:spPr>
          <a:xfrm>
            <a:off x="1173392" y="1532981"/>
            <a:ext cx="108194" cy="171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xmlns="" id="{9F424DAF-680C-41A0-B8B6-40B29E134209}"/>
              </a:ext>
            </a:extLst>
          </p:cNvPr>
          <p:cNvSpPr/>
          <p:nvPr/>
        </p:nvSpPr>
        <p:spPr>
          <a:xfrm>
            <a:off x="1284834" y="4465476"/>
            <a:ext cx="2336031" cy="171014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80858563-6E0B-4183-B86B-97EAB44ADF10}"/>
              </a:ext>
            </a:extLst>
          </p:cNvPr>
          <p:cNvSpPr txBox="1"/>
          <p:nvPr/>
        </p:nvSpPr>
        <p:spPr>
          <a:xfrm>
            <a:off x="1371400" y="4479761"/>
            <a:ext cx="2225774" cy="1631216"/>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dirty="0"/>
              <a:t>التفكير في آلية لدعم بعض التجارب والتحاليل  المخبرية كمنصة ابتكار و مراكز التحاليل التابعة لقطاع التعليم العالي </a:t>
            </a:r>
            <a:endParaRPr lang="en-GB" dirty="0"/>
          </a:p>
        </p:txBody>
      </p:sp>
      <p:sp>
        <p:nvSpPr>
          <p:cNvPr id="41" name="Rectangle 40">
            <a:extLst>
              <a:ext uri="{FF2B5EF4-FFF2-40B4-BE49-F238E27FC236}">
                <a16:creationId xmlns:a16="http://schemas.microsoft.com/office/drawing/2014/main" xmlns="" id="{4F2F9343-EFBA-4A87-B741-F020FB0EA5DF}"/>
              </a:ext>
            </a:extLst>
          </p:cNvPr>
          <p:cNvSpPr/>
          <p:nvPr/>
        </p:nvSpPr>
        <p:spPr>
          <a:xfrm>
            <a:off x="1169610" y="4479761"/>
            <a:ext cx="111975" cy="16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50D56378-A6F5-45D9-9ED1-268C8B18C294}"/>
              </a:ext>
            </a:extLst>
          </p:cNvPr>
          <p:cNvSpPr/>
          <p:nvPr/>
        </p:nvSpPr>
        <p:spPr>
          <a:xfrm>
            <a:off x="8711301" y="1532981"/>
            <a:ext cx="2167386" cy="1201604"/>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xmlns="" id="{2C9FC73C-8093-460E-9A6B-89C72CF99195}"/>
              </a:ext>
            </a:extLst>
          </p:cNvPr>
          <p:cNvSpPr txBox="1"/>
          <p:nvPr/>
        </p:nvSpPr>
        <p:spPr>
          <a:xfrm>
            <a:off x="8865100" y="1601746"/>
            <a:ext cx="204206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ar-DZ" sz="2000" b="1" dirty="0">
                <a:effectLst/>
                <a:ea typeface="Calibri" panose="020F0502020204030204" pitchFamily="34" charset="0"/>
                <a:cs typeface="Sakkal Majalla" panose="02000000000000000000" pitchFamily="2" charset="-78"/>
              </a:rPr>
              <a:t>ضرورة إنشاء منصات رقمية على مستوى كل مؤسسات التعليم العالي </a:t>
            </a:r>
            <a:endParaRPr kumimoji="0" lang="en-GB" sz="16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5" name="Rectangle 44">
            <a:extLst>
              <a:ext uri="{FF2B5EF4-FFF2-40B4-BE49-F238E27FC236}">
                <a16:creationId xmlns:a16="http://schemas.microsoft.com/office/drawing/2014/main" xmlns="" id="{20C624C6-4A78-41CE-900F-C9753A57E5A7}"/>
              </a:ext>
            </a:extLst>
          </p:cNvPr>
          <p:cNvSpPr/>
          <p:nvPr/>
        </p:nvSpPr>
        <p:spPr>
          <a:xfrm>
            <a:off x="8636248" y="1532981"/>
            <a:ext cx="71803" cy="12016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xmlns="" id="{52A25CB9-F04D-4761-AC10-722B2D8B1712}"/>
              </a:ext>
            </a:extLst>
          </p:cNvPr>
          <p:cNvSpPr/>
          <p:nvPr/>
        </p:nvSpPr>
        <p:spPr>
          <a:xfrm>
            <a:off x="8711301" y="4895088"/>
            <a:ext cx="2167386" cy="1201604"/>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xmlns="" id="{202347BC-85C2-4EA6-AE2B-B4DC4ABFE625}"/>
              </a:ext>
            </a:extLst>
          </p:cNvPr>
          <p:cNvSpPr txBox="1"/>
          <p:nvPr/>
        </p:nvSpPr>
        <p:spPr>
          <a:xfrm>
            <a:off x="8865101" y="5031088"/>
            <a:ext cx="1811796" cy="1569660"/>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dirty="0"/>
              <a:t>تعين منسق للمخابر مهمته تسهيل تجسيد النماذج الأولية </a:t>
            </a:r>
            <a:r>
              <a:rPr lang="en-US" dirty="0"/>
              <a:t>. </a:t>
            </a:r>
            <a:endParaRPr lang="en-GB" dirty="0"/>
          </a:p>
        </p:txBody>
      </p:sp>
      <p:sp>
        <p:nvSpPr>
          <p:cNvPr id="48" name="Rectangle 47">
            <a:extLst>
              <a:ext uri="{FF2B5EF4-FFF2-40B4-BE49-F238E27FC236}">
                <a16:creationId xmlns:a16="http://schemas.microsoft.com/office/drawing/2014/main" xmlns="" id="{E3199CF5-48A5-44B6-93B1-C855FBC291C5}"/>
              </a:ext>
            </a:extLst>
          </p:cNvPr>
          <p:cNvSpPr/>
          <p:nvPr/>
        </p:nvSpPr>
        <p:spPr>
          <a:xfrm>
            <a:off x="8636248" y="4895088"/>
            <a:ext cx="71803" cy="1201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25">
            <a:extLst>
              <a:ext uri="{FF2B5EF4-FFF2-40B4-BE49-F238E27FC236}">
                <a16:creationId xmlns:a16="http://schemas.microsoft.com/office/drawing/2014/main" xmlns="" id="{6B91ADD9-7ACF-E7B9-54A0-EF7FA10FB411}"/>
              </a:ext>
            </a:extLst>
          </p:cNvPr>
          <p:cNvSpPr txBox="1"/>
          <p:nvPr/>
        </p:nvSpPr>
        <p:spPr>
          <a:xfrm>
            <a:off x="2368528" y="364120"/>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smtClean="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النماذج الأولية </a:t>
            </a:r>
          </a:p>
        </p:txBody>
      </p:sp>
      <p:pic>
        <p:nvPicPr>
          <p:cNvPr id="4" name="Image 3">
            <a:extLst>
              <a:ext uri="{FF2B5EF4-FFF2-40B4-BE49-F238E27FC236}">
                <a16:creationId xmlns:a16="http://schemas.microsoft.com/office/drawing/2014/main" xmlns="" id="{239EE404-2A29-55EC-6D6E-1A1A280DADDC}"/>
              </a:ext>
            </a:extLst>
          </p:cNvPr>
          <p:cNvPicPr>
            <a:picLocks noChangeAspect="1"/>
          </p:cNvPicPr>
          <p:nvPr/>
        </p:nvPicPr>
        <p:blipFill>
          <a:blip r:embed="rId2"/>
          <a:stretch>
            <a:fillRect/>
          </a:stretch>
        </p:blipFill>
        <p:spPr>
          <a:xfrm>
            <a:off x="4673367" y="2998613"/>
            <a:ext cx="2705100" cy="1685925"/>
          </a:xfrm>
          <a:prstGeom prst="rect">
            <a:avLst/>
          </a:prstGeom>
        </p:spPr>
      </p:pic>
    </p:spTree>
    <p:extLst>
      <p:ext uri="{BB962C8B-B14F-4D97-AF65-F5344CB8AC3E}">
        <p14:creationId xmlns:p14="http://schemas.microsoft.com/office/powerpoint/2010/main" val="3828196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016977A-112F-4154-95F5-0608714FBFEE}"/>
              </a:ext>
            </a:extLst>
          </p:cNvPr>
          <p:cNvSpPr txBox="1"/>
          <p:nvPr/>
        </p:nvSpPr>
        <p:spPr>
          <a:xfrm>
            <a:off x="954741" y="1406331"/>
            <a:ext cx="9065185" cy="1246495"/>
          </a:xfrm>
          <a:prstGeom prst="rect">
            <a:avLst/>
          </a:prstGeom>
          <a:noFill/>
        </p:spPr>
        <p:txBody>
          <a:bodyPr wrap="square" rtlCol="0">
            <a:spAutoFit/>
          </a:bodyPr>
          <a:lstStyle/>
          <a:p>
            <a:pPr algn="just" rtl="1">
              <a:defRPr/>
            </a:pPr>
            <a:r>
              <a:rPr lang="ar-DZ" sz="2000" b="1" dirty="0">
                <a:effectLst/>
                <a:latin typeface="Arial" panose="020B0604020202020204" pitchFamily="34" charset="0"/>
                <a:ea typeface="Calibri" panose="020F0502020204030204" pitchFamily="34" charset="0"/>
                <a:cs typeface="Sakkal Majalla" panose="02000000000000000000" pitchFamily="2" charset="-78"/>
              </a:rPr>
              <a:t>تفعيل الاتفاقية الممضاة بين وزارة التعليم العالي والبحث العلمي ووزارة اقتصاد المعرفة والمؤسسات الناشئة والمؤسسات المصغرة  وذلك لحث  الجهات الممولة (صندوق تمويل المؤسسات الناشئة</a:t>
            </a:r>
            <a:r>
              <a:rPr lang="fr-FR" sz="2000" b="1" dirty="0">
                <a:effectLst/>
                <a:latin typeface="Sakkal Majalla" panose="02000000000000000000" pitchFamily="2" charset="-78"/>
                <a:ea typeface="Calibri" panose="020F0502020204030204" pitchFamily="34" charset="0"/>
                <a:cs typeface="Arial" panose="020B0604020202020204" pitchFamily="34" charset="0"/>
              </a:rPr>
              <a:t> ASF</a:t>
            </a:r>
            <a:r>
              <a:rPr lang="ar-DZ" sz="2000" b="1" dirty="0">
                <a:effectLst/>
                <a:latin typeface="Arial" panose="020B0604020202020204" pitchFamily="34" charset="0"/>
                <a:ea typeface="Calibri" panose="020F0502020204030204" pitchFamily="34" charset="0"/>
                <a:cs typeface="Sakkal Majalla" panose="02000000000000000000" pitchFamily="2" charset="-78"/>
              </a:rPr>
              <a:t> والوكالة الوطنية لترقية وتطوير  </a:t>
            </a:r>
            <a:r>
              <a:rPr lang="ar-DZ" sz="2000" b="1" dirty="0" err="1">
                <a:effectLst/>
                <a:latin typeface="Arial" panose="020B0604020202020204" pitchFamily="34" charset="0"/>
                <a:ea typeface="Calibri" panose="020F0502020204030204" pitchFamily="34" charset="0"/>
                <a:cs typeface="Sakkal Majalla" panose="02000000000000000000" pitchFamily="2" charset="-78"/>
              </a:rPr>
              <a:t>المقاولاتية</a:t>
            </a:r>
            <a:r>
              <a:rPr lang="fr-FR" sz="2000" b="1" dirty="0">
                <a:effectLst/>
                <a:latin typeface="Sakkal Majalla" panose="02000000000000000000" pitchFamily="2" charset="-78"/>
                <a:ea typeface="Calibri" panose="020F0502020204030204" pitchFamily="34" charset="0"/>
                <a:cs typeface="Arial" panose="020B0604020202020204" pitchFamily="34" charset="0"/>
              </a:rPr>
              <a:t>ANADE </a:t>
            </a:r>
            <a:r>
              <a:rPr lang="ar-DZ" sz="2000" b="1" dirty="0">
                <a:effectLst/>
                <a:latin typeface="Arial" panose="020B0604020202020204" pitchFamily="34" charset="0"/>
                <a:ea typeface="Calibri" panose="020F0502020204030204" pitchFamily="34" charset="0"/>
                <a:cs typeface="Sakkal Majalla" panose="02000000000000000000" pitchFamily="2" charset="-78"/>
              </a:rPr>
              <a:t> ...الخ) على الالتزام بأخذ مشاريع الطلبة كأولوية)</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p>
            <a:pPr lvl="0" algn="just">
              <a:defRPr/>
            </a:pPr>
            <a:r>
              <a:rPr lang="en-US" sz="1500" dirty="0">
                <a:latin typeface="Open Sans" panose="020B0606030504020204" pitchFamily="34" charset="0"/>
              </a:rPr>
              <a:t>. </a:t>
            </a:r>
            <a:endParaRPr kumimoji="0" lang="en-GB" sz="150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4" name="Oval 13"/>
          <p:cNvSpPr/>
          <p:nvPr/>
        </p:nvSpPr>
        <p:spPr>
          <a:xfrm>
            <a:off x="10634794" y="2746863"/>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5" name="Oval 14"/>
          <p:cNvSpPr/>
          <p:nvPr/>
        </p:nvSpPr>
        <p:spPr>
          <a:xfrm>
            <a:off x="10629528" y="1476560"/>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6" name="Oval 15"/>
          <p:cNvSpPr/>
          <p:nvPr/>
        </p:nvSpPr>
        <p:spPr>
          <a:xfrm>
            <a:off x="10638492" y="3662674"/>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7" name="Oval 16"/>
          <p:cNvSpPr/>
          <p:nvPr/>
        </p:nvSpPr>
        <p:spPr>
          <a:xfrm>
            <a:off x="10661688" y="4487340"/>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4" name="TextBox 25">
            <a:extLst>
              <a:ext uri="{FF2B5EF4-FFF2-40B4-BE49-F238E27FC236}">
                <a16:creationId xmlns:a16="http://schemas.microsoft.com/office/drawing/2014/main" xmlns="" id="{5A368D9C-B2DA-C317-C207-9C79F39B8118}"/>
              </a:ext>
            </a:extLst>
          </p:cNvPr>
          <p:cNvSpPr txBox="1"/>
          <p:nvPr/>
        </p:nvSpPr>
        <p:spPr>
          <a:xfrm>
            <a:off x="847164" y="272868"/>
            <a:ext cx="1104003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التمويل</a:t>
            </a:r>
            <a:endParaRPr lang="ar-DZ" sz="44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endParaRPr>
          </a:p>
        </p:txBody>
      </p:sp>
      <p:sp>
        <p:nvSpPr>
          <p:cNvPr id="19" name="Oval 16">
            <a:extLst>
              <a:ext uri="{FF2B5EF4-FFF2-40B4-BE49-F238E27FC236}">
                <a16:creationId xmlns:a16="http://schemas.microsoft.com/office/drawing/2014/main" xmlns="" id="{E6E96F80-D5F7-0F3C-83D2-7462686E709F}"/>
              </a:ext>
            </a:extLst>
          </p:cNvPr>
          <p:cNvSpPr/>
          <p:nvPr/>
        </p:nvSpPr>
        <p:spPr>
          <a:xfrm>
            <a:off x="10656422" y="5562166"/>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1" name="TextBox 10">
            <a:extLst>
              <a:ext uri="{FF2B5EF4-FFF2-40B4-BE49-F238E27FC236}">
                <a16:creationId xmlns:a16="http://schemas.microsoft.com/office/drawing/2014/main" xmlns="" id="{01370CE4-1344-2DD3-49FB-03571448845A}"/>
              </a:ext>
            </a:extLst>
          </p:cNvPr>
          <p:cNvSpPr txBox="1"/>
          <p:nvPr/>
        </p:nvSpPr>
        <p:spPr>
          <a:xfrm>
            <a:off x="954741" y="2574965"/>
            <a:ext cx="9065185" cy="877163"/>
          </a:xfrm>
          <a:prstGeom prst="rect">
            <a:avLst/>
          </a:prstGeom>
          <a:noFill/>
        </p:spPr>
        <p:txBody>
          <a:bodyPr wrap="square" rtlCol="0">
            <a:spAutoFit/>
          </a:bodyPr>
          <a:lstStyle>
            <a:defPPr>
              <a:defRPr lang="fr-FR"/>
            </a:defPPr>
            <a:lvl1pPr algn="just" rtl="1">
              <a:defRPr sz="2000" b="1">
                <a:effectLst/>
                <a:latin typeface="Arial" panose="020B0604020202020204" pitchFamily="34" charset="0"/>
                <a:ea typeface="Calibri" panose="020F0502020204030204" pitchFamily="34" charset="0"/>
                <a:cs typeface="Sakkal Majalla" panose="02000000000000000000" pitchFamily="2" charset="-78"/>
              </a:defRPr>
            </a:lvl1pPr>
          </a:lstStyle>
          <a:p>
            <a:r>
              <a:rPr lang="ar-DZ" dirty="0"/>
              <a:t>تسهيل إجراءات الحصول على الدعم المالي خاصة فيما يتعلق بحصول الطلبة المنخرطين في مشروع شهادة – مؤسسة ناشئة على وسم "لابل" مشروع مبتكر و"لابل مؤسسة ناشئة"؛</a:t>
            </a:r>
            <a:endParaRPr lang="fr-FR" dirty="0"/>
          </a:p>
          <a:p>
            <a:r>
              <a:rPr lang="en-US" dirty="0"/>
              <a:t>. </a:t>
            </a:r>
            <a:endParaRPr lang="en-GB" dirty="0"/>
          </a:p>
        </p:txBody>
      </p:sp>
      <p:sp>
        <p:nvSpPr>
          <p:cNvPr id="23" name="TextBox 10">
            <a:extLst>
              <a:ext uri="{FF2B5EF4-FFF2-40B4-BE49-F238E27FC236}">
                <a16:creationId xmlns:a16="http://schemas.microsoft.com/office/drawing/2014/main" xmlns="" id="{8C8E412C-6CAB-D27A-25C3-E4BFECCD5413}"/>
              </a:ext>
            </a:extLst>
          </p:cNvPr>
          <p:cNvSpPr txBox="1"/>
          <p:nvPr/>
        </p:nvSpPr>
        <p:spPr>
          <a:xfrm>
            <a:off x="1116107" y="3452904"/>
            <a:ext cx="8903820" cy="718017"/>
          </a:xfrm>
          <a:prstGeom prst="rect">
            <a:avLst/>
          </a:prstGeom>
          <a:noFill/>
        </p:spPr>
        <p:txBody>
          <a:bodyPr wrap="square" rtlCol="0">
            <a:spAutoFit/>
          </a:bodyPr>
          <a:lstStyle>
            <a:defPPr>
              <a:defRPr lang="fr-FR"/>
            </a:defPPr>
            <a:lvl1pPr algn="just" rtl="1">
              <a:defRPr sz="2000" b="1">
                <a:effectLst/>
                <a:latin typeface="Arial" panose="020B0604020202020204" pitchFamily="34" charset="0"/>
                <a:ea typeface="Calibri" panose="020F0502020204030204" pitchFamily="34" charset="0"/>
                <a:cs typeface="Sakkal Majalla" panose="02000000000000000000" pitchFamily="2" charset="-78"/>
              </a:defRPr>
            </a:lvl1pPr>
          </a:lstStyle>
          <a:p>
            <a:r>
              <a:rPr lang="ar-DZ" dirty="0"/>
              <a:t>يتكفل مسرع الأعمال (</a:t>
            </a:r>
            <a:r>
              <a:rPr lang="fr-FR" dirty="0"/>
              <a:t>Algérien Venture et DGRSDT et A NVREDET</a:t>
            </a:r>
            <a:r>
              <a:rPr lang="ar-DZ" dirty="0"/>
              <a:t>) و  الجهات الممولة بتكوين الأساتذة المدربين في المرافقة في إجراءات الحصول على الدعم المالي (صندوق تمويل المؤسسات الناشئة </a:t>
            </a:r>
            <a:r>
              <a:rPr lang="fr-FR" dirty="0"/>
              <a:t>ASF</a:t>
            </a:r>
            <a:r>
              <a:rPr lang="ar-DZ" dirty="0"/>
              <a:t> )؛</a:t>
            </a:r>
            <a:endParaRPr lang="fr-FR" dirty="0"/>
          </a:p>
        </p:txBody>
      </p:sp>
      <p:sp>
        <p:nvSpPr>
          <p:cNvPr id="24" name="TextBox 10">
            <a:extLst>
              <a:ext uri="{FF2B5EF4-FFF2-40B4-BE49-F238E27FC236}">
                <a16:creationId xmlns:a16="http://schemas.microsoft.com/office/drawing/2014/main" xmlns="" id="{B5BD968A-7E56-5052-52DB-F1AC5F3AF81D}"/>
              </a:ext>
            </a:extLst>
          </p:cNvPr>
          <p:cNvSpPr txBox="1"/>
          <p:nvPr/>
        </p:nvSpPr>
        <p:spPr>
          <a:xfrm>
            <a:off x="954741" y="4497902"/>
            <a:ext cx="9065186" cy="388696"/>
          </a:xfrm>
          <a:prstGeom prst="rect">
            <a:avLst/>
          </a:prstGeom>
          <a:noFill/>
        </p:spPr>
        <p:txBody>
          <a:bodyPr wrap="square" rtlCol="0">
            <a:spAutoFit/>
          </a:bodyPr>
          <a:lstStyle>
            <a:defPPr>
              <a:defRPr lang="fr-FR"/>
            </a:defPPr>
            <a:lvl1pPr algn="just" rtl="1">
              <a:defRPr sz="2000" b="1">
                <a:effectLst/>
                <a:latin typeface="Arial" panose="020B0604020202020204" pitchFamily="34" charset="0"/>
                <a:ea typeface="Calibri" panose="020F0502020204030204" pitchFamily="34" charset="0"/>
                <a:cs typeface="Sakkal Majalla" panose="02000000000000000000" pitchFamily="2" charset="-78"/>
              </a:defRPr>
            </a:lvl1pPr>
          </a:lstStyle>
          <a:p>
            <a:r>
              <a:rPr lang="ar-DZ" dirty="0"/>
              <a:t>توجيه المشاريع التي يقل فيها معدل الابتكار إلى الحد المطلوب إلى وكالة دعم وتطوير </a:t>
            </a:r>
            <a:r>
              <a:rPr lang="ar-DZ" dirty="0" err="1"/>
              <a:t>المقاولاتية</a:t>
            </a:r>
            <a:r>
              <a:rPr lang="fr-FR" dirty="0"/>
              <a:t> ANADE </a:t>
            </a:r>
          </a:p>
        </p:txBody>
      </p:sp>
      <p:sp>
        <p:nvSpPr>
          <p:cNvPr id="25" name="TextBox 10">
            <a:extLst>
              <a:ext uri="{FF2B5EF4-FFF2-40B4-BE49-F238E27FC236}">
                <a16:creationId xmlns:a16="http://schemas.microsoft.com/office/drawing/2014/main" xmlns="" id="{379C3894-63B1-3E54-E373-DE986A36FABF}"/>
              </a:ext>
            </a:extLst>
          </p:cNvPr>
          <p:cNvSpPr txBox="1"/>
          <p:nvPr/>
        </p:nvSpPr>
        <p:spPr>
          <a:xfrm>
            <a:off x="1116107" y="5575613"/>
            <a:ext cx="8903820" cy="630942"/>
          </a:xfrm>
          <a:prstGeom prst="rect">
            <a:avLst/>
          </a:prstGeom>
          <a:noFill/>
        </p:spPr>
        <p:txBody>
          <a:bodyPr wrap="square" rtlCol="0">
            <a:spAutoFit/>
          </a:bodyPr>
          <a:lstStyle>
            <a:defPPr>
              <a:defRPr lang="fr-FR"/>
            </a:defPPr>
            <a:lvl1pPr algn="just" rtl="1">
              <a:defRPr sz="2000" b="1">
                <a:effectLst/>
                <a:latin typeface="Arial" panose="020B0604020202020204" pitchFamily="34" charset="0"/>
                <a:ea typeface="Calibri" panose="020F0502020204030204" pitchFamily="34" charset="0"/>
                <a:cs typeface="Sakkal Majalla" panose="02000000000000000000" pitchFamily="2" charset="-78"/>
              </a:defRPr>
            </a:lvl1pPr>
          </a:lstStyle>
          <a:p>
            <a:r>
              <a:rPr lang="ar-DZ" dirty="0"/>
              <a:t>فتح المجال لكل آليات التمويل الأخرى المتاحة  لتمويل مشاريع الطلبة المنخرطين في مشروع شهادة – مؤسسة ناشئة.</a:t>
            </a:r>
            <a:endParaRPr lang="fr-FR" dirty="0"/>
          </a:p>
          <a:p>
            <a:r>
              <a:rPr lang="en-US" dirty="0"/>
              <a:t>. </a:t>
            </a:r>
            <a:endParaRPr lang="en-GB" dirty="0"/>
          </a:p>
        </p:txBody>
      </p:sp>
    </p:spTree>
    <p:extLst>
      <p:ext uri="{BB962C8B-B14F-4D97-AF65-F5344CB8AC3E}">
        <p14:creationId xmlns:p14="http://schemas.microsoft.com/office/powerpoint/2010/main" val="118484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532940D0-27BF-CF74-A756-A935E70D6FBB}"/>
              </a:ext>
            </a:extLst>
          </p:cNvPr>
          <p:cNvSpPr txBox="1"/>
          <p:nvPr/>
        </p:nvSpPr>
        <p:spPr>
          <a:xfrm>
            <a:off x="1712258" y="2214640"/>
            <a:ext cx="8767483" cy="2170851"/>
          </a:xfrm>
          <a:prstGeom prst="rect">
            <a:avLst/>
          </a:prstGeom>
          <a:noFill/>
        </p:spPr>
        <p:txBody>
          <a:bodyPr wrap="square">
            <a:spAutoFit/>
          </a:bodyPr>
          <a:lstStyle/>
          <a:p>
            <a:pPr algn="just" rtl="1" fontAlgn="base">
              <a:lnSpc>
                <a:spcPct val="107000"/>
              </a:lnSpc>
              <a:spcAft>
                <a:spcPts val="800"/>
              </a:spcAft>
            </a:pPr>
            <a:r>
              <a:rPr lang="ar-DZ"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ملاحظة عامة </a:t>
            </a:r>
            <a:endParaRPr lang="fr-F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fontAlgn="base">
              <a:lnSpc>
                <a:spcPct val="107000"/>
              </a:lnSpc>
              <a:spcAft>
                <a:spcPts val="800"/>
              </a:spcAft>
            </a:pPr>
            <a:r>
              <a:rPr lang="ar-DZ" sz="4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تأخذ اللجنة الوطنية بعين الاعتبار عدد المؤسسات </a:t>
            </a:r>
            <a:r>
              <a:rPr lang="ar-DZ" sz="40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الناشة</a:t>
            </a:r>
            <a:r>
              <a:rPr lang="ar-DZ" sz="4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وبراءات الاختراع المتحصل عليها في ترتيب المؤسسات الجامعية. </a:t>
            </a:r>
            <a:endParaRPr lang="fr-F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859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5402464F-AE0D-A55B-1FA9-BBA74B0E413B}"/>
              </a:ext>
            </a:extLst>
          </p:cNvPr>
          <p:cNvSpPr txBox="1"/>
          <p:nvPr/>
        </p:nvSpPr>
        <p:spPr>
          <a:xfrm>
            <a:off x="2657475" y="1228081"/>
            <a:ext cx="6877050" cy="2536913"/>
          </a:xfrm>
          <a:prstGeom prst="rect">
            <a:avLst/>
          </a:prstGeom>
          <a:noFill/>
        </p:spPr>
        <p:txBody>
          <a:bodyPr wrap="square">
            <a:spAutoFit/>
          </a:bodyPr>
          <a:lstStyle/>
          <a:p>
            <a:pPr algn="r" rtl="1" fontAlgn="base">
              <a:lnSpc>
                <a:spcPct val="107000"/>
              </a:lnSpc>
              <a:spcAft>
                <a:spcPts val="800"/>
              </a:spcAft>
            </a:pPr>
            <a:r>
              <a:rPr lang="ar-DZ" sz="2800" b="1" dirty="0">
                <a:effectLst/>
                <a:latin typeface="Calibri" panose="020F0502020204030204" pitchFamily="34" charset="0"/>
                <a:ea typeface="Calibri" panose="020F0502020204030204" pitchFamily="34" charset="0"/>
                <a:cs typeface="Sakkal Majalla" panose="02000000000000000000" pitchFamily="2" charset="-78"/>
              </a:rPr>
              <a:t> </a:t>
            </a:r>
            <a:endParaRPr lang="fr-F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ctr" rtl="1" fontAlgn="base">
              <a:lnSpc>
                <a:spcPct val="107000"/>
              </a:lnSpc>
              <a:spcAft>
                <a:spcPts val="800"/>
              </a:spcAft>
            </a:pPr>
            <a:r>
              <a:rPr lang="ar-DZ"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الرزنامة الزمنية لتنفيذ مشروع القرار  1275للسنة الجامعية 2022/2023</a:t>
            </a:r>
            <a:endParaRPr lang="fr-F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ctr" rtl="1" fontAlgn="base">
              <a:lnSpc>
                <a:spcPct val="107000"/>
              </a:lnSpc>
              <a:spcAft>
                <a:spcPts val="800"/>
              </a:spcAft>
            </a:pPr>
            <a:r>
              <a:rPr lang="ar-DZ"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شهادة – مؤسسة ناشئة / شهادة – براءة اختراع</a:t>
            </a:r>
            <a:endParaRPr lang="fr-F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455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10952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FFF38CA6-972F-604D-15F6-6925C37BA623}"/>
              </a:ext>
            </a:extLst>
          </p:cNvPr>
          <p:cNvSpPr>
            <a:spLocks noGrp="1"/>
          </p:cNvSpPr>
          <p:nvPr>
            <p:ph idx="1"/>
          </p:nvPr>
        </p:nvSpPr>
        <p:spPr>
          <a:xfrm>
            <a:off x="2663815" y="2425023"/>
            <a:ext cx="7141367" cy="2442399"/>
          </a:xfrm>
        </p:spPr>
        <p:txBody>
          <a:bodyPr>
            <a:normAutofit/>
          </a:bodyPr>
          <a:lstStyle/>
          <a:p>
            <a:pPr marL="0" indent="0" algn="ctr" rtl="1">
              <a:lnSpc>
                <a:spcPct val="170000"/>
              </a:lnSpc>
              <a:buNone/>
            </a:pPr>
            <a:r>
              <a:rPr lang="ar-DZ" sz="4000" b="1" dirty="0">
                <a:solidFill>
                  <a:srgbClr val="FF6600"/>
                </a:solidFill>
                <a:latin typeface="Simplified Arabic" panose="02020603050405020304" pitchFamily="18" charset="-78"/>
                <a:ea typeface="Cascadia Code SemiBold" panose="020B0609020000020004" pitchFamily="49" charset="0"/>
                <a:cs typeface="Simplified Arabic" panose="02020603050405020304" pitchFamily="18" charset="-78"/>
              </a:rPr>
              <a:t>شكرا </a:t>
            </a:r>
          </a:p>
          <a:p>
            <a:pPr marL="0" indent="0" algn="ctr" rtl="1">
              <a:lnSpc>
                <a:spcPct val="170000"/>
              </a:lnSpc>
              <a:buNone/>
            </a:pPr>
            <a:r>
              <a:rPr lang="ar-DZ" sz="4000" b="1" dirty="0">
                <a:solidFill>
                  <a:srgbClr val="FF6600"/>
                </a:solidFill>
                <a:latin typeface="Simplified Arabic" panose="02020603050405020304" pitchFamily="18" charset="-78"/>
                <a:ea typeface="Cascadia Code SemiBold" panose="020B0609020000020004" pitchFamily="49" charset="0"/>
                <a:cs typeface="Simplified Arabic" panose="02020603050405020304" pitchFamily="18" charset="-78"/>
              </a:rPr>
              <a:t>على حسن انتباهكم </a:t>
            </a:r>
          </a:p>
        </p:txBody>
      </p:sp>
    </p:spTree>
    <p:extLst>
      <p:ext uri="{BB962C8B-B14F-4D97-AF65-F5344CB8AC3E}">
        <p14:creationId xmlns:p14="http://schemas.microsoft.com/office/powerpoint/2010/main" val="25884314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056A742-3983-CC5F-2C3B-96E357A494AC}"/>
              </a:ext>
            </a:extLst>
          </p:cNvPr>
          <p:cNvSpPr txBox="1"/>
          <p:nvPr/>
        </p:nvSpPr>
        <p:spPr>
          <a:xfrm>
            <a:off x="5927146" y="618595"/>
            <a:ext cx="5171084" cy="1569660"/>
          </a:xfrm>
          <a:prstGeom prst="rect">
            <a:avLst/>
          </a:prstGeom>
          <a:noFill/>
        </p:spPr>
        <p:txBody>
          <a:bodyPr wrap="square">
            <a:spAutoFit/>
          </a:bodyPr>
          <a:lstStyle/>
          <a:p>
            <a:pPr algn="ctr" rtl="1"/>
            <a:r>
              <a:rPr lang="ar-DZ" sz="3200" b="1" dirty="0">
                <a:latin typeface="Sakkal Majalla" panose="02000000000000000000" pitchFamily="2" charset="-78"/>
                <a:ea typeface="Cascadia Code SemiBold" panose="020B0609020000020004" pitchFamily="49" charset="0"/>
                <a:cs typeface="Sakkal Majalla" panose="02000000000000000000" pitchFamily="2" charset="-78"/>
              </a:rPr>
              <a:t>آليات تنفيذ مشروع القرار 1275 </a:t>
            </a:r>
          </a:p>
          <a:p>
            <a:pPr algn="ctr" rtl="1"/>
            <a:r>
              <a:rPr lang="ar-DZ" sz="3200" b="1" dirty="0">
                <a:latin typeface="Sakkal Majalla" panose="02000000000000000000" pitchFamily="2" charset="-78"/>
                <a:ea typeface="Cascadia Code SemiBold" panose="020B0609020000020004" pitchFamily="49" charset="0"/>
                <a:cs typeface="Sakkal Majalla" panose="02000000000000000000" pitchFamily="2" charset="-78"/>
              </a:rPr>
              <a:t>شهادة – مؤسسة ناشئة / شهادة – براءة اختراع</a:t>
            </a:r>
          </a:p>
        </p:txBody>
      </p:sp>
      <p:pic>
        <p:nvPicPr>
          <p:cNvPr id="13" name="Picture 12">
            <a:extLst>
              <a:ext uri="{FF2B5EF4-FFF2-40B4-BE49-F238E27FC236}">
                <a16:creationId xmlns:a16="http://schemas.microsoft.com/office/drawing/2014/main" xmlns="" id="{50779D13-1716-B644-18BC-B6560502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5" y="847165"/>
            <a:ext cx="4531658" cy="5516361"/>
          </a:xfrm>
          <a:prstGeom prst="rect">
            <a:avLst/>
          </a:prstGeom>
        </p:spPr>
      </p:pic>
      <p:sp>
        <p:nvSpPr>
          <p:cNvPr id="2" name="Sous-titre 3">
            <a:extLst>
              <a:ext uri="{FF2B5EF4-FFF2-40B4-BE49-F238E27FC236}">
                <a16:creationId xmlns:a16="http://schemas.microsoft.com/office/drawing/2014/main" xmlns="" id="{082D256A-1CFA-FEB5-64A9-4735055E7EEB}"/>
              </a:ext>
            </a:extLst>
          </p:cNvPr>
          <p:cNvSpPr txBox="1">
            <a:spLocks/>
          </p:cNvSpPr>
          <p:nvPr/>
        </p:nvSpPr>
        <p:spPr>
          <a:xfrm>
            <a:off x="3457294" y="3232364"/>
            <a:ext cx="8458200" cy="100694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DZ" b="1" dirty="0">
                <a:latin typeface="Sakkal Majalla" panose="02000000000000000000" pitchFamily="2" charset="-78"/>
                <a:cs typeface="Sakkal Majalla" panose="02000000000000000000" pitchFamily="2" charset="-78"/>
              </a:rPr>
              <a:t>أ.د. بعيطيش شعبان : عضو (ل.و.ت.م.ا.ح.ا)</a:t>
            </a:r>
          </a:p>
          <a:p>
            <a:pPr marL="0" indent="0" algn="r" rtl="1">
              <a:buNone/>
            </a:pPr>
            <a:r>
              <a:rPr lang="ar-DZ" b="1" dirty="0">
                <a:latin typeface="Sakkal Majalla" panose="02000000000000000000" pitchFamily="2" charset="-78"/>
                <a:cs typeface="Sakkal Majalla" panose="02000000000000000000" pitchFamily="2" charset="-78"/>
              </a:rPr>
              <a:t> ممثل جهوي لحاضنات الأعمال لمنطقة الشرق</a:t>
            </a:r>
            <a:endParaRPr lang="fr-F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766677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AF6FEC55-A32C-4307-B2C6-EA092009C662}"/>
              </a:ext>
            </a:extLst>
          </p:cNvPr>
          <p:cNvSpPr/>
          <p:nvPr/>
        </p:nvSpPr>
        <p:spPr>
          <a:xfrm rot="17152435">
            <a:off x="6079312" y="-1031167"/>
            <a:ext cx="504725" cy="12264473"/>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xmlns="" id="{F15828BE-763B-4BFF-9C60-C8FDE527AE24}"/>
              </a:ext>
            </a:extLst>
          </p:cNvPr>
          <p:cNvSpPr/>
          <p:nvPr/>
        </p:nvSpPr>
        <p:spPr>
          <a:xfrm>
            <a:off x="7666666" y="5306838"/>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9DF16853-BF82-4076-84A9-584936A1B8B1}"/>
              </a:ext>
            </a:extLst>
          </p:cNvPr>
          <p:cNvSpPr/>
          <p:nvPr/>
        </p:nvSpPr>
        <p:spPr>
          <a:xfrm>
            <a:off x="4691901" y="4552512"/>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xmlns="" id="{B644C2AA-5B91-4DE2-98C4-BF210CEBCFE8}"/>
              </a:ext>
            </a:extLst>
          </p:cNvPr>
          <p:cNvSpPr/>
          <p:nvPr/>
        </p:nvSpPr>
        <p:spPr>
          <a:xfrm>
            <a:off x="1449617" y="3586353"/>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xmlns="" id="{69636F4D-31BE-4436-B1D8-96A0BA208778}"/>
              </a:ext>
            </a:extLst>
          </p:cNvPr>
          <p:cNvSpPr/>
          <p:nvPr/>
        </p:nvSpPr>
        <p:spPr>
          <a:xfrm>
            <a:off x="8234809" y="4345826"/>
            <a:ext cx="137077" cy="131195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xmlns="" id="{A95CB270-A74B-49E6-9E80-F18C23F3D8D1}"/>
              </a:ext>
            </a:extLst>
          </p:cNvPr>
          <p:cNvSpPr/>
          <p:nvPr/>
        </p:nvSpPr>
        <p:spPr>
          <a:xfrm>
            <a:off x="5043596" y="3527181"/>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xmlns="" id="{55232225-9D6C-43FA-ACB3-DC0C704C8BAA}"/>
              </a:ext>
            </a:extLst>
          </p:cNvPr>
          <p:cNvSpPr/>
          <p:nvPr/>
        </p:nvSpPr>
        <p:spPr>
          <a:xfrm>
            <a:off x="1731259" y="2697193"/>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60F60EF9-D04B-4D45-B6CC-6230FB64F054}"/>
              </a:ext>
            </a:extLst>
          </p:cNvPr>
          <p:cNvSpPr/>
          <p:nvPr/>
        </p:nvSpPr>
        <p:spPr>
          <a:xfrm>
            <a:off x="919901" y="1212041"/>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5889C478-A7A0-480D-8E59-57DC711DA591}"/>
              </a:ext>
            </a:extLst>
          </p:cNvPr>
          <p:cNvSpPr txBox="1"/>
          <p:nvPr/>
        </p:nvSpPr>
        <p:spPr>
          <a:xfrm>
            <a:off x="364258" y="1375861"/>
            <a:ext cx="3349613" cy="132343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تحقيق الهدف (41) من التزامات رئيس الجمهورية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جعل الجامعة الجزائرية مركز اشعاع دولي ومحلي</a:t>
            </a:r>
          </a:p>
        </p:txBody>
      </p:sp>
      <p:sp>
        <p:nvSpPr>
          <p:cNvPr id="26" name="TextBox 25">
            <a:extLst>
              <a:ext uri="{FF2B5EF4-FFF2-40B4-BE49-F238E27FC236}">
                <a16:creationId xmlns:a16="http://schemas.microsoft.com/office/drawing/2014/main" xmlns="" id="{A58199A3-8787-4B04-ABE2-7377D8EB0E1C}"/>
              </a:ext>
            </a:extLst>
          </p:cNvPr>
          <p:cNvSpPr txBox="1"/>
          <p:nvPr/>
        </p:nvSpPr>
        <p:spPr>
          <a:xfrm>
            <a:off x="834375" y="297543"/>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5000" b="1" dirty="0">
                <a:solidFill>
                  <a:srgbClr val="282F39"/>
                </a:solidFill>
                <a:latin typeface="Open Sans" panose="020B0606030504020204" pitchFamily="34" charset="0"/>
              </a:rPr>
              <a:t>1</a:t>
            </a:r>
            <a:endPar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xmlns="" id="{CA7E7BDC-0FE8-4FBC-BFB2-886DA2ECCD16}"/>
              </a:ext>
            </a:extLst>
          </p:cNvPr>
          <p:cNvSpPr/>
          <p:nvPr/>
        </p:nvSpPr>
        <p:spPr>
          <a:xfrm>
            <a:off x="919901" y="267508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2A5041F9-6CEF-4A5E-A6DF-7C5CD0ED4263}"/>
              </a:ext>
            </a:extLst>
          </p:cNvPr>
          <p:cNvSpPr/>
          <p:nvPr/>
        </p:nvSpPr>
        <p:spPr>
          <a:xfrm>
            <a:off x="7410672" y="2847630"/>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xmlns="" id="{88E9B94E-4850-4659-8E27-3BC2FFAE24DD}"/>
              </a:ext>
            </a:extLst>
          </p:cNvPr>
          <p:cNvSpPr txBox="1"/>
          <p:nvPr/>
        </p:nvSpPr>
        <p:spPr>
          <a:xfrm>
            <a:off x="7325146" y="3011450"/>
            <a:ext cx="1931097"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خلق جيل جديد من رواد الاعمال </a:t>
            </a:r>
          </a:p>
        </p:txBody>
      </p:sp>
      <p:sp>
        <p:nvSpPr>
          <p:cNvPr id="35" name="TextBox 34">
            <a:extLst>
              <a:ext uri="{FF2B5EF4-FFF2-40B4-BE49-F238E27FC236}">
                <a16:creationId xmlns:a16="http://schemas.microsoft.com/office/drawing/2014/main" xmlns="" id="{C1017F37-573F-44BB-B218-FB07C10B4665}"/>
              </a:ext>
            </a:extLst>
          </p:cNvPr>
          <p:cNvSpPr txBox="1"/>
          <p:nvPr/>
        </p:nvSpPr>
        <p:spPr>
          <a:xfrm>
            <a:off x="7325146" y="1909017"/>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3</a:t>
            </a:r>
            <a:endPar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6" name="Rectangle 35">
            <a:extLst>
              <a:ext uri="{FF2B5EF4-FFF2-40B4-BE49-F238E27FC236}">
                <a16:creationId xmlns:a16="http://schemas.microsoft.com/office/drawing/2014/main" xmlns="" id="{4A26F89D-F038-4EB2-9378-A7A45A572EFB}"/>
              </a:ext>
            </a:extLst>
          </p:cNvPr>
          <p:cNvSpPr/>
          <p:nvPr/>
        </p:nvSpPr>
        <p:spPr>
          <a:xfrm>
            <a:off x="7410672" y="4310669"/>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F11112B9-4A31-4347-8469-FDF9915458A3}"/>
              </a:ext>
            </a:extLst>
          </p:cNvPr>
          <p:cNvSpPr/>
          <p:nvPr/>
        </p:nvSpPr>
        <p:spPr>
          <a:xfrm>
            <a:off x="4211778" y="2064142"/>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xmlns="" id="{FAC8765F-89B7-4019-8534-50B61C6CD2E1}"/>
              </a:ext>
            </a:extLst>
          </p:cNvPr>
          <p:cNvSpPr txBox="1"/>
          <p:nvPr/>
        </p:nvSpPr>
        <p:spPr>
          <a:xfrm>
            <a:off x="4126252" y="2227962"/>
            <a:ext cx="1931097" cy="10618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تكوين مواطن صالح ومنتج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xmlns="" id="{5963C418-3F6F-449B-B8E4-B842C76E9063}"/>
              </a:ext>
            </a:extLst>
          </p:cNvPr>
          <p:cNvSpPr txBox="1"/>
          <p:nvPr/>
        </p:nvSpPr>
        <p:spPr>
          <a:xfrm>
            <a:off x="4126252" y="1153415"/>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2</a:t>
            </a:r>
            <a:endPar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Rectangle 43">
            <a:extLst>
              <a:ext uri="{FF2B5EF4-FFF2-40B4-BE49-F238E27FC236}">
                <a16:creationId xmlns:a16="http://schemas.microsoft.com/office/drawing/2014/main" xmlns="" id="{A8295272-B5DC-4F04-8E7D-A08793F897F0}"/>
              </a:ext>
            </a:extLst>
          </p:cNvPr>
          <p:cNvSpPr/>
          <p:nvPr/>
        </p:nvSpPr>
        <p:spPr>
          <a:xfrm>
            <a:off x="4211778" y="3527181"/>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xmlns="" id="{55941AAF-E4D7-47E8-AA21-4544F3F3FDCD}"/>
              </a:ext>
            </a:extLst>
          </p:cNvPr>
          <p:cNvSpPr txBox="1"/>
          <p:nvPr/>
        </p:nvSpPr>
        <p:spPr>
          <a:xfrm>
            <a:off x="468518" y="5236143"/>
            <a:ext cx="654188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المسعى العام </a:t>
            </a:r>
            <a:endPar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0055108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DB0A9C50-B290-4C30-A65A-9D7AB111D154}"/>
              </a:ext>
            </a:extLst>
          </p:cNvPr>
          <p:cNvSpPr txBox="1"/>
          <p:nvPr/>
        </p:nvSpPr>
        <p:spPr>
          <a:xfrm>
            <a:off x="4827494" y="468597"/>
            <a:ext cx="6191507" cy="1200329"/>
          </a:xfrm>
          <a:prstGeom prst="rect">
            <a:avLst/>
          </a:prstGeom>
          <a:noFill/>
        </p:spPr>
        <p:txBody>
          <a:bodyPr wrap="square" rtlCol="0">
            <a:spAutoFit/>
          </a:bodyPr>
          <a:lstStyle/>
          <a:p>
            <a:pPr algn="ctr">
              <a:defRPr/>
            </a:pPr>
            <a:r>
              <a:rPr kumimoji="0" lang="ar-DZ" sz="72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الغرض من الورشة</a:t>
            </a:r>
            <a:endParaRPr kumimoji="0" lang="en-US" sz="72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endParaRPr>
          </a:p>
        </p:txBody>
      </p:sp>
      <p:grpSp>
        <p:nvGrpSpPr>
          <p:cNvPr id="12" name="Group 11"/>
          <p:cNvGrpSpPr/>
          <p:nvPr/>
        </p:nvGrpSpPr>
        <p:grpSpPr>
          <a:xfrm>
            <a:off x="1172999" y="1264125"/>
            <a:ext cx="4160118" cy="3613151"/>
            <a:chOff x="1111250" y="2736547"/>
            <a:chExt cx="3473207" cy="3016554"/>
          </a:xfrm>
        </p:grpSpPr>
        <p:sp>
          <p:nvSpPr>
            <p:cNvPr id="19" name="Freeform 18"/>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Freeform 19"/>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1" name="Freeform 20"/>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2" name="Freeform 21"/>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2" name="TextBox 31">
            <a:extLst>
              <a:ext uri="{FF2B5EF4-FFF2-40B4-BE49-F238E27FC236}">
                <a16:creationId xmlns:a16="http://schemas.microsoft.com/office/drawing/2014/main" xmlns="" id="{8016977A-112F-4154-95F5-0608714FBFEE}"/>
              </a:ext>
            </a:extLst>
          </p:cNvPr>
          <p:cNvSpPr txBox="1"/>
          <p:nvPr/>
        </p:nvSpPr>
        <p:spPr>
          <a:xfrm>
            <a:off x="5847440" y="2011333"/>
            <a:ext cx="5380853" cy="2308324"/>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solidFill>
                  <a:srgbClr val="282F39"/>
                </a:solidFill>
                <a:latin typeface="Open Sans" panose="020B0606030504020204" pitchFamily="34" charset="0"/>
              </a:rPr>
              <a:t>شرح آليات تنفيذ مشروع القرار 1275 </a:t>
            </a:r>
            <a:endParaRPr lang="en-GB" sz="2800" b="1" dirty="0">
              <a:solidFill>
                <a:srgbClr val="282F39"/>
              </a:solidFill>
              <a:latin typeface="Open Sans" panose="020B0606030504020204" pitchFamily="34" charset="0"/>
            </a:endParaRP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ar-DZ" sz="2800" b="1" i="0" u="none" strike="noStrike" kern="1200" cap="none" spc="0" normalizeH="0" baseline="0" noProof="0" dirty="0">
                <a:ln>
                  <a:noFill/>
                </a:ln>
                <a:solidFill>
                  <a:srgbClr val="282F39"/>
                </a:solidFill>
                <a:effectLst/>
                <a:uLnTx/>
                <a:uFillTx/>
                <a:latin typeface="Open Sans" panose="020B0606030504020204" pitchFamily="34" charset="0"/>
                <a:ea typeface="+mn-ea"/>
                <a:cs typeface="+mn-cs"/>
              </a:rPr>
              <a:t>الرزنامة الزمنية لتنفيذ مشروع القرار  1275للسنة الجامعية 2022/2023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42491022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40924" y="1787716"/>
            <a:ext cx="11340090" cy="1789202"/>
            <a:chOff x="722566" y="5204122"/>
            <a:chExt cx="9772600" cy="1653878"/>
          </a:xfrm>
        </p:grpSpPr>
        <p:sp>
          <p:nvSpPr>
            <p:cNvPr id="10" name="Rectangle 9">
              <a:extLst>
                <a:ext uri="{FF2B5EF4-FFF2-40B4-BE49-F238E27FC236}">
                  <a16:creationId xmlns:a16="http://schemas.microsoft.com/office/drawing/2014/main" xmlns="" id="{AF1809E0-EEBE-4DEB-8C61-2E1A5676AA41}"/>
                </a:ext>
              </a:extLst>
            </p:cNvPr>
            <p:cNvSpPr/>
            <p:nvPr/>
          </p:nvSpPr>
          <p:spPr>
            <a:xfrm>
              <a:off x="5794284" y="5204123"/>
              <a:ext cx="2102127" cy="16538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F1809E0-EEBE-4DEB-8C61-2E1A5676AA41}"/>
                </a:ext>
              </a:extLst>
            </p:cNvPr>
            <p:cNvSpPr/>
            <p:nvPr/>
          </p:nvSpPr>
          <p:spPr>
            <a:xfrm>
              <a:off x="8393039" y="5204123"/>
              <a:ext cx="2102127" cy="165387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AF1809E0-EEBE-4DEB-8C61-2E1A5676AA41}"/>
                </a:ext>
              </a:extLst>
            </p:cNvPr>
            <p:cNvSpPr/>
            <p:nvPr/>
          </p:nvSpPr>
          <p:spPr>
            <a:xfrm>
              <a:off x="3241315" y="5204123"/>
              <a:ext cx="2102127" cy="16538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AF1809E0-EEBE-4DEB-8C61-2E1A5676AA41}"/>
                </a:ext>
              </a:extLst>
            </p:cNvPr>
            <p:cNvSpPr/>
            <p:nvPr/>
          </p:nvSpPr>
          <p:spPr>
            <a:xfrm>
              <a:off x="722566" y="5204122"/>
              <a:ext cx="2102127" cy="16538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xmlns="" id="{E096CA70-0FA4-4C69-9A3F-8CEDD606DB28}"/>
              </a:ext>
            </a:extLst>
          </p:cNvPr>
          <p:cNvSpPr txBox="1"/>
          <p:nvPr/>
        </p:nvSpPr>
        <p:spPr>
          <a:xfrm>
            <a:off x="340924" y="2116492"/>
            <a:ext cx="234646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a:t>
            </a:r>
          </a:p>
        </p:txBody>
      </p:sp>
      <p:sp>
        <p:nvSpPr>
          <p:cNvPr id="29" name="TextBox 28">
            <a:extLst>
              <a:ext uri="{FF2B5EF4-FFF2-40B4-BE49-F238E27FC236}">
                <a16:creationId xmlns:a16="http://schemas.microsoft.com/office/drawing/2014/main" xmlns="" id="{DC269E8C-A5E5-4B01-837C-A53EED0D52A6}"/>
              </a:ext>
            </a:extLst>
          </p:cNvPr>
          <p:cNvSpPr txBox="1"/>
          <p:nvPr/>
        </p:nvSpPr>
        <p:spPr>
          <a:xfrm>
            <a:off x="3853151" y="571765"/>
            <a:ext cx="46404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54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محاور الورشة</a:t>
            </a:r>
          </a:p>
        </p:txBody>
      </p:sp>
      <p:sp>
        <p:nvSpPr>
          <p:cNvPr id="54" name="TextBox 53">
            <a:extLst>
              <a:ext uri="{FF2B5EF4-FFF2-40B4-BE49-F238E27FC236}">
                <a16:creationId xmlns:a16="http://schemas.microsoft.com/office/drawing/2014/main" xmlns="" id="{E5CDC466-23DA-4A95-B4EB-C4F5213D4396}"/>
              </a:ext>
            </a:extLst>
          </p:cNvPr>
          <p:cNvSpPr txBox="1"/>
          <p:nvPr/>
        </p:nvSpPr>
        <p:spPr>
          <a:xfrm>
            <a:off x="3691129" y="2196173"/>
            <a:ext cx="1624094"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التحسيس  والتدريب</a:t>
            </a:r>
          </a:p>
        </p:txBody>
      </p:sp>
      <p:sp>
        <p:nvSpPr>
          <p:cNvPr id="59" name="TextBox 58">
            <a:extLst>
              <a:ext uri="{FF2B5EF4-FFF2-40B4-BE49-F238E27FC236}">
                <a16:creationId xmlns:a16="http://schemas.microsoft.com/office/drawing/2014/main" xmlns="" id="{1DC5CF9E-B314-4F68-80D8-9A9A658BDEAF}"/>
              </a:ext>
            </a:extLst>
          </p:cNvPr>
          <p:cNvSpPr txBox="1"/>
          <p:nvPr/>
        </p:nvSpPr>
        <p:spPr>
          <a:xfrm>
            <a:off x="6470047" y="2249961"/>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العلاقة مع المحيط </a:t>
            </a:r>
          </a:p>
        </p:txBody>
      </p:sp>
      <p:sp>
        <p:nvSpPr>
          <p:cNvPr id="70" name="TextBox 69">
            <a:extLst>
              <a:ext uri="{FF2B5EF4-FFF2-40B4-BE49-F238E27FC236}">
                <a16:creationId xmlns:a16="http://schemas.microsoft.com/office/drawing/2014/main" xmlns="" id="{03334E38-B15E-4845-8669-45F8FCD9BAF5}"/>
              </a:ext>
            </a:extLst>
          </p:cNvPr>
          <p:cNvSpPr txBox="1"/>
          <p:nvPr/>
        </p:nvSpPr>
        <p:spPr>
          <a:xfrm>
            <a:off x="9648424" y="2206101"/>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براءات الاختراع </a:t>
            </a:r>
          </a:p>
        </p:txBody>
      </p:sp>
      <p:sp>
        <p:nvSpPr>
          <p:cNvPr id="2" name="TextBox 1">
            <a:extLst>
              <a:ext uri="{FF2B5EF4-FFF2-40B4-BE49-F238E27FC236}">
                <a16:creationId xmlns:a16="http://schemas.microsoft.com/office/drawing/2014/main" xmlns="" id="{9E8F30EC-734C-28AA-36C6-662DF2D0AE55}"/>
              </a:ext>
            </a:extLst>
          </p:cNvPr>
          <p:cNvSpPr txBox="1"/>
          <p:nvPr/>
        </p:nvSpPr>
        <p:spPr>
          <a:xfrm>
            <a:off x="387317" y="4189774"/>
            <a:ext cx="2346513"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فريق العمل </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الاشراف </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لجنة المناقشة</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الشهادة</a:t>
            </a:r>
            <a:endParaRPr kumimoji="0" lang="en-GB"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 name="TextBox 2">
            <a:extLst>
              <a:ext uri="{FF2B5EF4-FFF2-40B4-BE49-F238E27FC236}">
                <a16:creationId xmlns:a16="http://schemas.microsoft.com/office/drawing/2014/main" xmlns="" id="{475DF0E8-D924-F2F3-5147-B9EBB6398D24}"/>
              </a:ext>
            </a:extLst>
          </p:cNvPr>
          <p:cNvSpPr txBox="1"/>
          <p:nvPr/>
        </p:nvSpPr>
        <p:spPr>
          <a:xfrm>
            <a:off x="3263671" y="4224132"/>
            <a:ext cx="2445531"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DZ" sz="3200" b="1" kern="0" dirty="0">
                <a:solidFill>
                  <a:schemeClr val="accent5">
                    <a:lumMod val="50000"/>
                  </a:schemeClr>
                </a:solidFill>
                <a:effectLst>
                  <a:outerShdw blurRad="38100" dist="38100" dir="2700000" algn="tl">
                    <a:srgbClr val="000000">
                      <a:alpha val="43137"/>
                    </a:srgbClr>
                  </a:outerShdw>
                </a:effectLst>
              </a:rPr>
              <a:t>التحسيس</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المدربين</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البرامج </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فضاءات العمل</a:t>
            </a:r>
            <a:endParaRPr kumimoji="0" lang="en-GB"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4" name="TextBox 3">
            <a:extLst>
              <a:ext uri="{FF2B5EF4-FFF2-40B4-BE49-F238E27FC236}">
                <a16:creationId xmlns:a16="http://schemas.microsoft.com/office/drawing/2014/main" xmlns="" id="{4997A008-DCB6-B58A-0A97-47922F861B53}"/>
              </a:ext>
            </a:extLst>
          </p:cNvPr>
          <p:cNvSpPr txBox="1"/>
          <p:nvPr/>
        </p:nvSpPr>
        <p:spPr>
          <a:xfrm>
            <a:off x="6096001" y="4224132"/>
            <a:ext cx="2569428"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التمويل</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الزيارات الميدانية</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مقهى الاعمال</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الملتقيات</a:t>
            </a:r>
            <a:endParaRPr kumimoji="0" lang="en-GB"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5" name="TextBox 4">
            <a:extLst>
              <a:ext uri="{FF2B5EF4-FFF2-40B4-BE49-F238E27FC236}">
                <a16:creationId xmlns:a16="http://schemas.microsoft.com/office/drawing/2014/main" xmlns="" id="{2F52E052-EA4C-BDC9-E780-6D6DAE48E340}"/>
              </a:ext>
            </a:extLst>
          </p:cNvPr>
          <p:cNvSpPr txBox="1"/>
          <p:nvPr/>
        </p:nvSpPr>
        <p:spPr>
          <a:xfrm>
            <a:off x="9241713" y="4224132"/>
            <a:ext cx="2478801"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التسجيل</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النماذج الاولية </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الملكية</a:t>
            </a:r>
            <a:endParaRPr kumimoji="0" lang="fr-FR"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حقوق التسجيل</a:t>
            </a:r>
            <a:endParaRPr kumimoji="0" lang="en-GB" sz="3200" b="1" i="0" u="none" strike="noStrike" kern="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300654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99AC3C-FE44-4341-B799-F20DE8937C2B}"/>
              </a:ext>
            </a:extLst>
          </p:cNvPr>
          <p:cNvSpPr txBox="1"/>
          <p:nvPr/>
        </p:nvSpPr>
        <p:spPr>
          <a:xfrm>
            <a:off x="1202749" y="235148"/>
            <a:ext cx="9673702" cy="707886"/>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36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36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a:t>
            </a:r>
            <a:r>
              <a:rPr lang="ar-DZ"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أولا فريق العمل </a:t>
            </a:r>
            <a:r>
              <a:rPr kumimoji="0" lang="fr-FR"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endParaRPr kumimoji="0" 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 name="Rectangle 16">
            <a:extLst>
              <a:ext uri="{FF2B5EF4-FFF2-40B4-BE49-F238E27FC236}">
                <a16:creationId xmlns:a16="http://schemas.microsoft.com/office/drawing/2014/main" xmlns="" id="{39B62B21-15F0-49E4-9C0A-46E2135E470B}"/>
              </a:ext>
            </a:extLst>
          </p:cNvPr>
          <p:cNvSpPr/>
          <p:nvPr/>
        </p:nvSpPr>
        <p:spPr>
          <a:xfrm>
            <a:off x="5705689" y="2660976"/>
            <a:ext cx="5600335" cy="952582"/>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4CB51B94-506F-4380-A597-06AB89D66D77}"/>
              </a:ext>
            </a:extLst>
          </p:cNvPr>
          <p:cNvSpPr/>
          <p:nvPr/>
        </p:nvSpPr>
        <p:spPr>
          <a:xfrm>
            <a:off x="5705689" y="3704191"/>
            <a:ext cx="5600335" cy="952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AE17829E-6DBD-46E2-A0FA-EF1A05D59AA2}"/>
              </a:ext>
            </a:extLst>
          </p:cNvPr>
          <p:cNvSpPr/>
          <p:nvPr/>
        </p:nvSpPr>
        <p:spPr>
          <a:xfrm>
            <a:off x="5705689" y="4755199"/>
            <a:ext cx="5600335" cy="952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710F1FA9-DFA5-44DD-ACE2-E0B67BEBD639}"/>
              </a:ext>
            </a:extLst>
          </p:cNvPr>
          <p:cNvSpPr txBox="1"/>
          <p:nvPr/>
        </p:nvSpPr>
        <p:spPr>
          <a:xfrm>
            <a:off x="10287897" y="387194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xmlns="" id="{D4972E19-7853-4F29-A477-B3FC2B9801F4}"/>
              </a:ext>
            </a:extLst>
          </p:cNvPr>
          <p:cNvSpPr txBox="1"/>
          <p:nvPr/>
        </p:nvSpPr>
        <p:spPr>
          <a:xfrm>
            <a:off x="10270605" y="483907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xmlns="" id="{0C2DEC08-2D9E-4E4E-9381-354A4120B26C}"/>
              </a:ext>
            </a:extLst>
          </p:cNvPr>
          <p:cNvSpPr txBox="1"/>
          <p:nvPr/>
        </p:nvSpPr>
        <p:spPr>
          <a:xfrm>
            <a:off x="10259125" y="283173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xmlns="" id="{CCF5E8D6-2132-4973-98AF-E170110635BC}"/>
              </a:ext>
            </a:extLst>
          </p:cNvPr>
          <p:cNvSpPr txBox="1"/>
          <p:nvPr/>
        </p:nvSpPr>
        <p:spPr>
          <a:xfrm>
            <a:off x="854406" y="1278175"/>
            <a:ext cx="9913922" cy="954107"/>
          </a:xfrm>
          <a:prstGeom prst="rect">
            <a:avLst/>
          </a:prstGeom>
          <a:noFill/>
        </p:spPr>
        <p:txBody>
          <a:bodyPr wrap="square" rtlCol="0">
            <a:spAutoFit/>
          </a:bodyPr>
          <a:lstStyle/>
          <a:p>
            <a:pPr marR="0" lvl="0" algn="ctr" defTabSz="914400" rtl="1" eaLnBrk="1" fontAlgn="auto" latinLnBrk="0" hangingPunct="1">
              <a:lnSpc>
                <a:spcPct val="100000"/>
              </a:lnSpc>
              <a:spcBef>
                <a:spcPts val="0"/>
              </a:spcBef>
              <a:spcAft>
                <a:spcPts val="0"/>
              </a:spcAft>
              <a:buClrTx/>
              <a:buSzTx/>
              <a:tabLst/>
              <a:defRPr/>
            </a:pPr>
            <a:r>
              <a:rPr lang="ar-DZ" sz="2800" b="1" dirty="0">
                <a:latin typeface="Open Sans" panose="020B0606030504020204" pitchFamily="34" charset="0"/>
              </a:rPr>
              <a:t>فريق العمل هنا هو عدد الطلبة المشاركين في المشروع الواحد وتخصصاتهم، حيث يمكن أن يكون هناك عدد من الخيارات</a:t>
            </a:r>
            <a:r>
              <a:rPr lang="ar-DZ" sz="2000" b="1" dirty="0">
                <a:latin typeface="Open Sans" panose="020B0606030504020204" pitchFamily="34" charset="0"/>
              </a:rPr>
              <a:t>:</a:t>
            </a:r>
            <a:endParaRPr kumimoji="0" lang="en-GB" sz="2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xmlns="" id="{AFE0ADF0-60ED-427C-8750-80ACC702B290}"/>
              </a:ext>
            </a:extLst>
          </p:cNvPr>
          <p:cNvSpPr txBox="1"/>
          <p:nvPr/>
        </p:nvSpPr>
        <p:spPr>
          <a:xfrm>
            <a:off x="5706571" y="2692736"/>
            <a:ext cx="4456458" cy="954107"/>
          </a:xfrm>
          <a:prstGeom prst="rect">
            <a:avLst/>
          </a:prstGeom>
          <a:noFill/>
          <a:ln>
            <a:solidFill>
              <a:schemeClr val="accent1">
                <a:lumMod val="40000"/>
                <a:lumOff val="60000"/>
              </a:schemeClr>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latin typeface="Sakkal Majalla" panose="02000000000000000000" pitchFamily="2" charset="-78"/>
                <a:cs typeface="Sakkal Majalla" panose="02000000000000000000" pitchFamily="2" charset="-78"/>
              </a:rPr>
              <a:t>يمكن أن يحتوي الفريق على عدد من 02 إلى 06 طلبة من نفس التخصص ؛</a:t>
            </a:r>
            <a:endParaRPr kumimoji="0" lang="en-GB" sz="28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28" name="TextBox 27">
            <a:extLst>
              <a:ext uri="{FF2B5EF4-FFF2-40B4-BE49-F238E27FC236}">
                <a16:creationId xmlns:a16="http://schemas.microsoft.com/office/drawing/2014/main" xmlns="" id="{B28E29FF-87BE-45A8-882B-B961681B3697}"/>
              </a:ext>
            </a:extLst>
          </p:cNvPr>
          <p:cNvSpPr txBox="1"/>
          <p:nvPr/>
        </p:nvSpPr>
        <p:spPr>
          <a:xfrm>
            <a:off x="5705689" y="3680467"/>
            <a:ext cx="4582208" cy="954107"/>
          </a:xfrm>
          <a:prstGeom prst="rect">
            <a:avLst/>
          </a:prstGeom>
          <a:noFill/>
          <a:ln>
            <a:solidFill>
              <a:schemeClr val="accent1">
                <a:lumMod val="40000"/>
                <a:lumOff val="60000"/>
              </a:schemeClr>
            </a:solidFill>
          </a:ln>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800" b="1">
                <a:latin typeface="Sakkal Majalla" panose="02000000000000000000" pitchFamily="2" charset="-78"/>
                <a:cs typeface="Sakkal Majalla" panose="02000000000000000000" pitchFamily="2" charset="-78"/>
              </a:defRPr>
            </a:lvl1pPr>
          </a:lstStyle>
          <a:p>
            <a:r>
              <a:rPr lang="ar-DZ" dirty="0"/>
              <a:t>يمكن أن يحتوي الفريق على عدد من 02 إلى 06 من تخصصات مختلفة؛ </a:t>
            </a:r>
            <a:endParaRPr lang="en-GB" dirty="0"/>
          </a:p>
        </p:txBody>
      </p:sp>
      <p:sp>
        <p:nvSpPr>
          <p:cNvPr id="30" name="TextBox 29">
            <a:extLst>
              <a:ext uri="{FF2B5EF4-FFF2-40B4-BE49-F238E27FC236}">
                <a16:creationId xmlns:a16="http://schemas.microsoft.com/office/drawing/2014/main" xmlns="" id="{58206D10-CBD0-4232-AD3B-0197AEE2F8E0}"/>
              </a:ext>
            </a:extLst>
          </p:cNvPr>
          <p:cNvSpPr txBox="1"/>
          <p:nvPr/>
        </p:nvSpPr>
        <p:spPr>
          <a:xfrm>
            <a:off x="5705689" y="4788992"/>
            <a:ext cx="4582208" cy="954107"/>
          </a:xfrm>
          <a:prstGeom prst="rect">
            <a:avLst/>
          </a:prstGeom>
          <a:noFill/>
          <a:ln>
            <a:solidFill>
              <a:schemeClr val="accent1">
                <a:lumMod val="40000"/>
                <a:lumOff val="60000"/>
              </a:schemeClr>
            </a:solidFill>
          </a:ln>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800" b="1">
                <a:latin typeface="Sakkal Majalla" panose="02000000000000000000" pitchFamily="2" charset="-78"/>
                <a:cs typeface="Sakkal Majalla" panose="02000000000000000000" pitchFamily="2" charset="-78"/>
              </a:defRPr>
            </a:lvl1pPr>
          </a:lstStyle>
          <a:p>
            <a:r>
              <a:rPr lang="ar-DZ" dirty="0"/>
              <a:t>يمكن لطالب واحد أن يقوم بإعداد مشروعه بشرط امتلاكه القدرة على ذلك ؛</a:t>
            </a:r>
            <a:endParaRPr lang="en-GB" dirty="0"/>
          </a:p>
        </p:txBody>
      </p:sp>
      <p:pic>
        <p:nvPicPr>
          <p:cNvPr id="6" name="Image 5">
            <a:extLst>
              <a:ext uri="{FF2B5EF4-FFF2-40B4-BE49-F238E27FC236}">
                <a16:creationId xmlns:a16="http://schemas.microsoft.com/office/drawing/2014/main" xmlns="" id="{FA95EDAF-FDAB-259A-5B53-9D33D7F7B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0" y="2648931"/>
            <a:ext cx="5011620" cy="3058850"/>
          </a:xfrm>
          <a:prstGeom prst="rect">
            <a:avLst/>
          </a:prstGeom>
        </p:spPr>
      </p:pic>
    </p:spTree>
    <p:extLst>
      <p:ext uri="{BB962C8B-B14F-4D97-AF65-F5344CB8AC3E}">
        <p14:creationId xmlns:p14="http://schemas.microsoft.com/office/powerpoint/2010/main" val="40825457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4598575-E0CD-4B0E-BD87-942520C95E42}"/>
              </a:ext>
            </a:extLst>
          </p:cNvPr>
          <p:cNvSpPr txBox="1"/>
          <p:nvPr/>
        </p:nvSpPr>
        <p:spPr>
          <a:xfrm>
            <a:off x="471877" y="5980288"/>
            <a:ext cx="113665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ملاحظة: </a:t>
            </a:r>
            <a:r>
              <a:rPr kumimoji="0" lang="ar-DZ" sz="2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تمنح جائزة مالية تتكفل بها وزارة التعليم العالي والشركاء الاقتصاديين والاجتماعيين للمشاريع المميزة نهاية الموسم الجامعي</a:t>
            </a:r>
            <a:r>
              <a:rPr kumimoji="0" lang="ar-DZ" sz="20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endParaRPr kumimoji="0" lang="en-GB" sz="18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TextBox 4">
            <a:extLst>
              <a:ext uri="{FF2B5EF4-FFF2-40B4-BE49-F238E27FC236}">
                <a16:creationId xmlns:a16="http://schemas.microsoft.com/office/drawing/2014/main" xmlns="" id="{6699AC3C-FE44-4341-B799-F20DE8937C2B}"/>
              </a:ext>
            </a:extLst>
          </p:cNvPr>
          <p:cNvSpPr txBox="1"/>
          <p:nvPr/>
        </p:nvSpPr>
        <p:spPr>
          <a:xfrm>
            <a:off x="253218" y="791449"/>
            <a:ext cx="11570481" cy="1261884"/>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يتم إعداد  المذكرة وفق الخيارات التالية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1-الطريقة المتعارف عليها </a:t>
            </a:r>
            <a:r>
              <a:rPr kumimoji="0" lang="fr-FR"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kumimoji="0" lang="ar-DZ"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ملحق مستقل   يتعلق بالـ </a:t>
            </a:r>
            <a:r>
              <a:rPr kumimoji="0" lang="en-US"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BMC ، </a:t>
            </a:r>
            <a:r>
              <a:rPr kumimoji="0" lang="ar-DZ" sz="24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والبطاقة الفنية للمشروع في حدود 30 صفحة. </a:t>
            </a:r>
          </a:p>
          <a:p>
            <a:pPr marL="0" marR="0" lvl="0" indent="0" algn="r" defTabSz="914400" rtl="1" eaLnBrk="1" fontAlgn="auto" latinLnBrk="0" hangingPunct="1">
              <a:lnSpc>
                <a:spcPct val="100000"/>
              </a:lnSpc>
              <a:spcBef>
                <a:spcPts val="0"/>
              </a:spcBef>
              <a:spcAft>
                <a:spcPts val="0"/>
              </a:spcAft>
              <a:buClrTx/>
              <a:buSzTx/>
              <a:buFontTx/>
              <a:buNone/>
              <a:tabLst/>
              <a:defRPr/>
            </a:pPr>
            <a:r>
              <a:rPr lang="ar-DZ" sz="24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2-الطريقة الجديدة: إعداد نموذج مخطط أعمال </a:t>
            </a:r>
            <a:r>
              <a:rPr lang="en-US" sz="24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BMC </a:t>
            </a:r>
            <a:r>
              <a:rPr lang="ar-DZ" sz="24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معمق يكون بمثابة دراسة حقيقية للجدوى الاقتصادية من المشروع</a:t>
            </a:r>
          </a:p>
        </p:txBody>
      </p:sp>
      <p:sp>
        <p:nvSpPr>
          <p:cNvPr id="2" name="Rectangle 1">
            <a:extLst>
              <a:ext uri="{FF2B5EF4-FFF2-40B4-BE49-F238E27FC236}">
                <a16:creationId xmlns:a16="http://schemas.microsoft.com/office/drawing/2014/main" xmlns=""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DF591DA5-BEDB-402C-86C9-F3E4F94BF22F}"/>
              </a:ext>
            </a:extLst>
          </p:cNvPr>
          <p:cNvSpPr/>
          <p:nvPr/>
        </p:nvSpPr>
        <p:spPr>
          <a:xfrm>
            <a:off x="1981982"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ABA6FC83-E462-4892-847C-3365DC9EB610}"/>
              </a:ext>
            </a:extLst>
          </p:cNvPr>
          <p:cNvSpPr/>
          <p:nvPr/>
        </p:nvSpPr>
        <p:spPr>
          <a:xfrm>
            <a:off x="4634327" y="3741683"/>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xmlns=""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xmlns=""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xmlns="" id="{EC140A3C-972E-4E16-BF62-96E3E4F20234}"/>
              </a:ext>
            </a:extLst>
          </p:cNvPr>
          <p:cNvSpPr txBox="1"/>
          <p:nvPr/>
        </p:nvSpPr>
        <p:spPr>
          <a:xfrm>
            <a:off x="1481718" y="4630904"/>
            <a:ext cx="1962790"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الوصول إلى النموذج الأولي؛</a:t>
            </a:r>
            <a:endParaRPr kumimoji="0" lang="en-GB" sz="15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3" name="TextBox 32">
            <a:extLst>
              <a:ext uri="{FF2B5EF4-FFF2-40B4-BE49-F238E27FC236}">
                <a16:creationId xmlns:a16="http://schemas.microsoft.com/office/drawing/2014/main" xmlns="" id="{0C6D2D17-B294-49A8-B855-3D01106315F6}"/>
              </a:ext>
            </a:extLst>
          </p:cNvPr>
          <p:cNvSpPr txBox="1"/>
          <p:nvPr/>
        </p:nvSpPr>
        <p:spPr>
          <a:xfrm>
            <a:off x="3882862" y="2383871"/>
            <a:ext cx="2149217"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صحة نموذج العمل التجاري </a:t>
            </a:r>
            <a:r>
              <a:rPr kumimoji="0" lang="en-GB"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BMC   ؛</a:t>
            </a:r>
          </a:p>
        </p:txBody>
      </p:sp>
      <p:sp>
        <p:nvSpPr>
          <p:cNvPr id="34" name="TextBox 33">
            <a:extLst>
              <a:ext uri="{FF2B5EF4-FFF2-40B4-BE49-F238E27FC236}">
                <a16:creationId xmlns:a16="http://schemas.microsoft.com/office/drawing/2014/main" xmlns="" id="{48FFCDDC-C535-4CEA-A5B3-64C596BC037F}"/>
              </a:ext>
            </a:extLst>
          </p:cNvPr>
          <p:cNvSpPr txBox="1"/>
          <p:nvPr/>
        </p:nvSpPr>
        <p:spPr>
          <a:xfrm>
            <a:off x="9521316" y="2375849"/>
            <a:ext cx="1962790"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وضوح الفكرة الأساسية وسلامتها</a:t>
            </a:r>
            <a:endParaRPr kumimoji="0" lang="en-GB"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5" name="TextBox 34">
            <a:extLst>
              <a:ext uri="{FF2B5EF4-FFF2-40B4-BE49-F238E27FC236}">
                <a16:creationId xmlns:a16="http://schemas.microsoft.com/office/drawing/2014/main" xmlns="" id="{9FAF0F6A-4BF2-4B76-A7B1-14C5E5D3314E}"/>
              </a:ext>
            </a:extLst>
          </p:cNvPr>
          <p:cNvSpPr txBox="1"/>
          <p:nvPr/>
        </p:nvSpPr>
        <p:spPr>
          <a:xfrm>
            <a:off x="6838951" y="4630904"/>
            <a:ext cx="2209800"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الجوانب الابتكارية للمشروع </a:t>
            </a:r>
            <a:endParaRPr kumimoji="0" lang="en-GB" sz="16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43" name="TextBox 42">
            <a:extLst>
              <a:ext uri="{FF2B5EF4-FFF2-40B4-BE49-F238E27FC236}">
                <a16:creationId xmlns:a16="http://schemas.microsoft.com/office/drawing/2014/main" xmlns="" id="{509B505E-3812-4A49-B70A-B35F6535BA62}"/>
              </a:ext>
            </a:extLst>
          </p:cNvPr>
          <p:cNvSpPr txBox="1"/>
          <p:nvPr/>
        </p:nvSpPr>
        <p:spPr>
          <a:xfrm>
            <a:off x="1988910"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xmlns="" id="{52CBCC2A-1053-45D9-8BB8-25FBF08A77B6}"/>
              </a:ext>
            </a:extLst>
          </p:cNvPr>
          <p:cNvSpPr txBox="1"/>
          <p:nvPr/>
        </p:nvSpPr>
        <p:spPr>
          <a:xfrm>
            <a:off x="4633236" y="3845471"/>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xmlns=""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xmlns=""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3" name="Group 52">
            <a:extLst>
              <a:ext uri="{FF2B5EF4-FFF2-40B4-BE49-F238E27FC236}">
                <a16:creationId xmlns:a16="http://schemas.microsoft.com/office/drawing/2014/main" xmlns="" id="{0BCDFE16-E570-4AE9-8C9F-057C3139967D}"/>
              </a:ext>
            </a:extLst>
          </p:cNvPr>
          <p:cNvGrpSpPr/>
          <p:nvPr/>
        </p:nvGrpSpPr>
        <p:grpSpPr>
          <a:xfrm>
            <a:off x="1819187" y="2393889"/>
            <a:ext cx="861983" cy="861774"/>
            <a:chOff x="2700338" y="8651875"/>
            <a:chExt cx="6545262" cy="6543675"/>
          </a:xfrm>
          <a:solidFill>
            <a:schemeClr val="tx1"/>
          </a:solidFill>
        </p:grpSpPr>
        <p:sp>
          <p:nvSpPr>
            <p:cNvPr id="54" name="Freeform 18">
              <a:extLst>
                <a:ext uri="{FF2B5EF4-FFF2-40B4-BE49-F238E27FC236}">
                  <a16:creationId xmlns:a16="http://schemas.microsoft.com/office/drawing/2014/main" xmlns="" id="{0D3C4FD6-9395-4418-9818-4FED7DA0A8D4}"/>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5" name="Freeform 19">
              <a:extLst>
                <a:ext uri="{FF2B5EF4-FFF2-40B4-BE49-F238E27FC236}">
                  <a16:creationId xmlns:a16="http://schemas.microsoft.com/office/drawing/2014/main" xmlns="" id="{06F13E1F-61CC-4F1B-9AA1-A1DC863A1BB4}"/>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6" name="Freeform 20">
              <a:extLst>
                <a:ext uri="{FF2B5EF4-FFF2-40B4-BE49-F238E27FC236}">
                  <a16:creationId xmlns:a16="http://schemas.microsoft.com/office/drawing/2014/main" xmlns="" id="{390E6116-B7A4-4E1D-A3FB-18BC9A4A343B}"/>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7" name="Freeform 21">
              <a:extLst>
                <a:ext uri="{FF2B5EF4-FFF2-40B4-BE49-F238E27FC236}">
                  <a16:creationId xmlns:a16="http://schemas.microsoft.com/office/drawing/2014/main" xmlns="" id="{CE62C7A7-B49A-47C4-BCF0-111D593F2A25}"/>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xmlns="" id="{903A0901-A81B-4E6C-A11D-468C1F785881}"/>
              </a:ext>
            </a:extLst>
          </p:cNvPr>
          <p:cNvGrpSpPr/>
          <p:nvPr/>
        </p:nvGrpSpPr>
        <p:grpSpPr>
          <a:xfrm>
            <a:off x="7655636" y="2344998"/>
            <a:ext cx="792412" cy="966537"/>
            <a:chOff x="7931851" y="2464731"/>
            <a:chExt cx="1002842" cy="1223210"/>
          </a:xfrm>
          <a:solidFill>
            <a:schemeClr val="tx1"/>
          </a:solidFill>
        </p:grpSpPr>
        <p:sp>
          <p:nvSpPr>
            <p:cNvPr id="60" name="Freeform 5">
              <a:extLst>
                <a:ext uri="{FF2B5EF4-FFF2-40B4-BE49-F238E27FC236}">
                  <a16:creationId xmlns:a16="http://schemas.microsoft.com/office/drawing/2014/main" xmlns="" id="{8B7396AB-1A53-44C2-A10B-CE3D5486600B}"/>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7D">
                    <a:lumMod val="60000"/>
                    <a:lumOff val="40000"/>
                  </a:srgbClr>
                </a:solidFill>
                <a:effectLst/>
                <a:uLnTx/>
                <a:uFillTx/>
                <a:latin typeface="Calibri" panose="020F0502020204030204"/>
                <a:ea typeface="+mn-ea"/>
                <a:cs typeface="+mn-cs"/>
              </a:endParaRPr>
            </a:p>
          </p:txBody>
        </p:sp>
        <p:sp>
          <p:nvSpPr>
            <p:cNvPr id="61" name="Freeform 6">
              <a:extLst>
                <a:ext uri="{FF2B5EF4-FFF2-40B4-BE49-F238E27FC236}">
                  <a16:creationId xmlns:a16="http://schemas.microsoft.com/office/drawing/2014/main" xmlns="" id="{F61465E4-E99D-45F6-874E-993662E5A5E7}"/>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2" name="Freeform 7">
              <a:extLst>
                <a:ext uri="{FF2B5EF4-FFF2-40B4-BE49-F238E27FC236}">
                  <a16:creationId xmlns:a16="http://schemas.microsoft.com/office/drawing/2014/main" xmlns="" id="{BEBBAC99-18C6-46D7-89D9-4ACAB0B023C0}"/>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3" name="Freeform 8">
              <a:extLst>
                <a:ext uri="{FF2B5EF4-FFF2-40B4-BE49-F238E27FC236}">
                  <a16:creationId xmlns:a16="http://schemas.microsoft.com/office/drawing/2014/main" xmlns="" id="{D0E393A3-CB2D-40B8-A86E-FCF311972565}"/>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4" name="Freeform 9">
              <a:extLst>
                <a:ext uri="{FF2B5EF4-FFF2-40B4-BE49-F238E27FC236}">
                  <a16:creationId xmlns:a16="http://schemas.microsoft.com/office/drawing/2014/main" xmlns="" id="{99A29F46-5FA8-464B-BC2A-F7C11D93A9C3}"/>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5" name="Freeform 10">
              <a:extLst>
                <a:ext uri="{FF2B5EF4-FFF2-40B4-BE49-F238E27FC236}">
                  <a16:creationId xmlns:a16="http://schemas.microsoft.com/office/drawing/2014/main" xmlns="" id="{0A1FA990-F864-4A35-9069-23FD82247B5C}"/>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6" name="Freeform 11">
              <a:extLst>
                <a:ext uri="{FF2B5EF4-FFF2-40B4-BE49-F238E27FC236}">
                  <a16:creationId xmlns:a16="http://schemas.microsoft.com/office/drawing/2014/main" xmlns="" id="{EB8750D4-6DDE-414D-AEAB-917CB3D58BBA}"/>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7" name="Freeform 12">
              <a:extLst>
                <a:ext uri="{FF2B5EF4-FFF2-40B4-BE49-F238E27FC236}">
                  <a16:creationId xmlns:a16="http://schemas.microsoft.com/office/drawing/2014/main" xmlns="" id="{0E72F140-EE42-4846-97EE-BF52E45C2DBD}"/>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xmlns="" id="{893869F7-E4BE-449B-8275-34F5EB50A2B2}"/>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9" name="Freeform 14">
              <a:extLst>
                <a:ext uri="{FF2B5EF4-FFF2-40B4-BE49-F238E27FC236}">
                  <a16:creationId xmlns:a16="http://schemas.microsoft.com/office/drawing/2014/main" xmlns="" id="{DCE693AB-5CD5-4C0D-9F67-C81836DE185E}"/>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0" name="Freeform 15">
              <a:extLst>
                <a:ext uri="{FF2B5EF4-FFF2-40B4-BE49-F238E27FC236}">
                  <a16:creationId xmlns:a16="http://schemas.microsoft.com/office/drawing/2014/main" xmlns="" id="{72C52DB7-FFCD-431E-8675-3BEFA904C931}"/>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1" name="Freeform 16">
              <a:extLst>
                <a:ext uri="{FF2B5EF4-FFF2-40B4-BE49-F238E27FC236}">
                  <a16:creationId xmlns:a16="http://schemas.microsoft.com/office/drawing/2014/main" xmlns="" id="{A198F91A-16B8-4D80-A754-8AD875024B9D}"/>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2" name="Freeform 17">
              <a:extLst>
                <a:ext uri="{FF2B5EF4-FFF2-40B4-BE49-F238E27FC236}">
                  <a16:creationId xmlns:a16="http://schemas.microsoft.com/office/drawing/2014/main" xmlns="" id="{2DBB8FB5-F55E-421F-8945-ED906760EA19}"/>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3" name="Freeform 18">
              <a:extLst>
                <a:ext uri="{FF2B5EF4-FFF2-40B4-BE49-F238E27FC236}">
                  <a16:creationId xmlns:a16="http://schemas.microsoft.com/office/drawing/2014/main" xmlns="" id="{82766AD7-E196-4E65-BDB2-CBBB473BE978}"/>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xmlns="" id="{98D9EA13-35E9-46D6-B272-795A162362F6}"/>
              </a:ext>
            </a:extLst>
          </p:cNvPr>
          <p:cNvGrpSpPr/>
          <p:nvPr/>
        </p:nvGrpSpPr>
        <p:grpSpPr>
          <a:xfrm>
            <a:off x="10024613" y="4582884"/>
            <a:ext cx="921557" cy="970374"/>
            <a:chOff x="5995988" y="2712903"/>
            <a:chExt cx="2457450" cy="2587625"/>
          </a:xfrm>
          <a:solidFill>
            <a:schemeClr val="tx1"/>
          </a:solidFill>
        </p:grpSpPr>
        <p:sp>
          <p:nvSpPr>
            <p:cNvPr id="91" name="Freeform 6">
              <a:extLst>
                <a:ext uri="{FF2B5EF4-FFF2-40B4-BE49-F238E27FC236}">
                  <a16:creationId xmlns:a16="http://schemas.microsoft.com/office/drawing/2014/main" xmlns="" id="{AD5A5BD1-8711-4CF5-9CCC-00D6761BC993}"/>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2" name="Freeform 7">
              <a:extLst>
                <a:ext uri="{FF2B5EF4-FFF2-40B4-BE49-F238E27FC236}">
                  <a16:creationId xmlns:a16="http://schemas.microsoft.com/office/drawing/2014/main" xmlns="" id="{608E731D-284E-4074-B955-D799B2491D49}"/>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3" name="Freeform 8">
              <a:extLst>
                <a:ext uri="{FF2B5EF4-FFF2-40B4-BE49-F238E27FC236}">
                  <a16:creationId xmlns:a16="http://schemas.microsoft.com/office/drawing/2014/main" xmlns="" id="{559FE5F2-F487-4EAF-9988-43A152F11757}"/>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xmlns="" id="{B2518FCF-CFD0-474B-A405-108A28231C8B}"/>
              </a:ext>
            </a:extLst>
          </p:cNvPr>
          <p:cNvGrpSpPr/>
          <p:nvPr/>
        </p:nvGrpSpPr>
        <p:grpSpPr>
          <a:xfrm>
            <a:off x="4540311" y="4890095"/>
            <a:ext cx="811326" cy="725209"/>
            <a:chOff x="5418138" y="4568825"/>
            <a:chExt cx="568325" cy="508001"/>
          </a:xfrm>
          <a:solidFill>
            <a:schemeClr val="tx1"/>
          </a:solidFill>
        </p:grpSpPr>
        <p:sp>
          <p:nvSpPr>
            <p:cNvPr id="103" name="Freeform 5">
              <a:extLst>
                <a:ext uri="{FF2B5EF4-FFF2-40B4-BE49-F238E27FC236}">
                  <a16:creationId xmlns:a16="http://schemas.microsoft.com/office/drawing/2014/main" xmlns="" id="{0496BBC8-5E64-4BC0-90CD-70AC0E82DD27}"/>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4" name="Freeform 6">
              <a:extLst>
                <a:ext uri="{FF2B5EF4-FFF2-40B4-BE49-F238E27FC236}">
                  <a16:creationId xmlns:a16="http://schemas.microsoft.com/office/drawing/2014/main" xmlns="" id="{B873CD78-4987-4CFB-8DA0-A46469FE0EF8}"/>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5" name="Freeform 7">
              <a:extLst>
                <a:ext uri="{FF2B5EF4-FFF2-40B4-BE49-F238E27FC236}">
                  <a16:creationId xmlns:a16="http://schemas.microsoft.com/office/drawing/2014/main" xmlns="" id="{5398DD6D-BE73-4088-A202-A1CABB015108}"/>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6" name="Freeform 8">
              <a:extLst>
                <a:ext uri="{FF2B5EF4-FFF2-40B4-BE49-F238E27FC236}">
                  <a16:creationId xmlns:a16="http://schemas.microsoft.com/office/drawing/2014/main" xmlns="" id="{CF6E7424-936D-4091-BE1B-184CEE62B5CD}"/>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 name="TextBox 4">
            <a:extLst>
              <a:ext uri="{FF2B5EF4-FFF2-40B4-BE49-F238E27FC236}">
                <a16:creationId xmlns:a16="http://schemas.microsoft.com/office/drawing/2014/main" xmlns="" id="{142F350E-4026-4CEE-7DE9-C4D7E359A570}"/>
              </a:ext>
            </a:extLst>
          </p:cNvPr>
          <p:cNvSpPr txBox="1"/>
          <p:nvPr/>
        </p:nvSpPr>
        <p:spPr>
          <a:xfrm>
            <a:off x="1202749" y="235148"/>
            <a:ext cx="9673702"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3200" b="1" i="0" u="none" strike="noStrike" kern="1200" cap="none" spc="0" normalizeH="0" baseline="0" noProof="0" dirty="0">
                <a:ln>
                  <a:noFill/>
                </a:ln>
                <a:solidFill>
                  <a:srgbClr val="282F39"/>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3200" b="1" dirty="0">
                <a:solidFill>
                  <a:srgbClr val="282F39"/>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a:t>
            </a:r>
            <a:r>
              <a:rPr lang="fr-FR" sz="36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a:t>
            </a:r>
            <a:r>
              <a:rPr lang="ar-DZ" sz="36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ثانيا: إعداد مذكرة التخرج:</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27049318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99AC3C-FE44-4341-B799-F20DE8937C2B}"/>
              </a:ext>
            </a:extLst>
          </p:cNvPr>
          <p:cNvSpPr txBox="1"/>
          <p:nvPr/>
        </p:nvSpPr>
        <p:spPr>
          <a:xfrm>
            <a:off x="1832007" y="1211737"/>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000" b="1" dirty="0">
                <a:latin typeface="Sakkal Majalla" panose="02000000000000000000" pitchFamily="2" charset="-78"/>
                <a:cs typeface="Sakkal Majalla" panose="02000000000000000000" pitchFamily="2" charset="-78"/>
              </a:rPr>
              <a:t>يمكن أن تتكون لجنة الإشراف وفق الحالات الممكنة التالية:</a:t>
            </a:r>
            <a:endParaRPr kumimoji="0" lang="ar-DZ" sz="40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xmlns="" id="{572A260B-E44B-4442-935B-1A05EC22A3EF}"/>
              </a:ext>
            </a:extLst>
          </p:cNvPr>
          <p:cNvSpPr/>
          <p:nvPr/>
        </p:nvSpPr>
        <p:spPr>
          <a:xfrm>
            <a:off x="4356846" y="2277750"/>
            <a:ext cx="6949179" cy="11773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39B62B21-15F0-49E4-9C0A-46E2135E470B}"/>
              </a:ext>
            </a:extLst>
          </p:cNvPr>
          <p:cNvSpPr/>
          <p:nvPr/>
        </p:nvSpPr>
        <p:spPr>
          <a:xfrm>
            <a:off x="4356847" y="3494689"/>
            <a:ext cx="6949178" cy="133963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4CB51B94-506F-4380-A597-06AB89D66D77}"/>
              </a:ext>
            </a:extLst>
          </p:cNvPr>
          <p:cNvSpPr/>
          <p:nvPr/>
        </p:nvSpPr>
        <p:spPr>
          <a:xfrm>
            <a:off x="4356846" y="4918230"/>
            <a:ext cx="6949177" cy="1538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710F1FA9-DFA5-44DD-ACE2-E0B67BEBD639}"/>
              </a:ext>
            </a:extLst>
          </p:cNvPr>
          <p:cNvSpPr txBox="1"/>
          <p:nvPr/>
        </p:nvSpPr>
        <p:spPr>
          <a:xfrm>
            <a:off x="10128916" y="2747254"/>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xmlns="" id="{D4972E19-7853-4F29-A477-B3FC2B9801F4}"/>
              </a:ext>
            </a:extLst>
          </p:cNvPr>
          <p:cNvSpPr txBox="1"/>
          <p:nvPr/>
        </p:nvSpPr>
        <p:spPr>
          <a:xfrm>
            <a:off x="10162146" y="410661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xmlns="" id="{0C2DEC08-2D9E-4E4E-9381-354A4120B26C}"/>
              </a:ext>
            </a:extLst>
          </p:cNvPr>
          <p:cNvSpPr txBox="1"/>
          <p:nvPr/>
        </p:nvSpPr>
        <p:spPr>
          <a:xfrm>
            <a:off x="10128916" y="5560101"/>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 name="TextBox 5">
            <a:extLst>
              <a:ext uri="{FF2B5EF4-FFF2-40B4-BE49-F238E27FC236}">
                <a16:creationId xmlns:a16="http://schemas.microsoft.com/office/drawing/2014/main" xmlns="" id="{ED94D90E-F250-0E2A-FDB4-3B34BA6B85D9}"/>
              </a:ext>
            </a:extLst>
          </p:cNvPr>
          <p:cNvSpPr txBox="1"/>
          <p:nvPr/>
        </p:nvSpPr>
        <p:spPr>
          <a:xfrm>
            <a:off x="4350512" y="2296370"/>
            <a:ext cx="5838528" cy="1138773"/>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a:latin typeface="Sakkal Majalla" panose="02000000000000000000" pitchFamily="2" charset="-78"/>
                <a:cs typeface="Sakkal Majalla" panose="02000000000000000000" pitchFamily="2" charset="-78"/>
              </a:defRPr>
            </a:lvl1pPr>
          </a:lstStyle>
          <a:p>
            <a:r>
              <a:rPr lang="ar-DZ" sz="3200" b="1" dirty="0"/>
              <a:t>مشرف واحد يكون متخصص في الموضوع الأساسي للمشروع (جوهر الفكرة</a:t>
            </a:r>
            <a:r>
              <a:rPr lang="ar-DZ" b="1" dirty="0"/>
              <a:t>)</a:t>
            </a:r>
            <a:endParaRPr lang="en-GB" b="1" dirty="0"/>
          </a:p>
        </p:txBody>
      </p:sp>
      <p:sp>
        <p:nvSpPr>
          <p:cNvPr id="7" name="TextBox 6">
            <a:extLst>
              <a:ext uri="{FF2B5EF4-FFF2-40B4-BE49-F238E27FC236}">
                <a16:creationId xmlns:a16="http://schemas.microsoft.com/office/drawing/2014/main" xmlns="" id="{3F30411E-EA09-29B6-91AA-EDC58B7FBD09}"/>
              </a:ext>
            </a:extLst>
          </p:cNvPr>
          <p:cNvSpPr txBox="1"/>
          <p:nvPr/>
        </p:nvSpPr>
        <p:spPr>
          <a:xfrm>
            <a:off x="4350512" y="5003275"/>
            <a:ext cx="5838527"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b="1">
                <a:latin typeface="Sakkal Majalla" panose="02000000000000000000" pitchFamily="2" charset="-78"/>
                <a:cs typeface="Sakkal Majalla" panose="02000000000000000000" pitchFamily="2" charset="-78"/>
              </a:defRPr>
            </a:lvl1pPr>
          </a:lstStyle>
          <a:p>
            <a:r>
              <a:rPr lang="ar-DZ" sz="2800" dirty="0"/>
              <a:t>مشرفين رئيسيين إذا احتاجت الفكرة إلى تكامل تخصصين مختلفين مع مشرف مساعد متخصص في الجوانب الداعمة للمشروع </a:t>
            </a:r>
            <a:endParaRPr lang="en-GB" dirty="0"/>
          </a:p>
        </p:txBody>
      </p:sp>
      <p:sp>
        <p:nvSpPr>
          <p:cNvPr id="4" name="TextBox 4">
            <a:extLst>
              <a:ext uri="{FF2B5EF4-FFF2-40B4-BE49-F238E27FC236}">
                <a16:creationId xmlns:a16="http://schemas.microsoft.com/office/drawing/2014/main" xmlns="" id="{47D883F0-F732-DD45-8591-9368C08244A7}"/>
              </a:ext>
            </a:extLst>
          </p:cNvPr>
          <p:cNvSpPr txBox="1"/>
          <p:nvPr/>
        </p:nvSpPr>
        <p:spPr>
          <a:xfrm>
            <a:off x="1202749" y="235148"/>
            <a:ext cx="9673702"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40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4000" b="1" dirty="0">
                <a:solidFill>
                  <a:srgbClr val="282F39"/>
                </a:solidFill>
                <a:latin typeface="Sakkal Majalla" panose="02000000000000000000" pitchFamily="2" charset="-78"/>
                <a:ea typeface="Noto Sans" panose="020B0502040504020204" pitchFamily="34"/>
                <a:cs typeface="Sakkal Majalla" panose="02000000000000000000" pitchFamily="2" charset="-78"/>
              </a:rPr>
              <a:t>:</a:t>
            </a:r>
            <a:r>
              <a:rPr lang="fr-FR"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الإشراف:</a:t>
            </a:r>
            <a:endParaRPr kumimoji="0" lang="en-US" sz="4000" b="1" i="0" u="none" strike="noStrike" kern="1200" cap="none" spc="0" normalizeH="0" baseline="0" noProof="0" dirty="0">
              <a:ln>
                <a:noFill/>
              </a:ln>
              <a:solidFill>
                <a:srgbClr val="C00000"/>
              </a:solidFill>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9" name="TextBox 5">
            <a:extLst>
              <a:ext uri="{FF2B5EF4-FFF2-40B4-BE49-F238E27FC236}">
                <a16:creationId xmlns:a16="http://schemas.microsoft.com/office/drawing/2014/main" xmlns="" id="{C1DBE5CD-C67C-90D5-89C6-3DDF6FD0E9F6}"/>
              </a:ext>
            </a:extLst>
          </p:cNvPr>
          <p:cNvSpPr txBox="1"/>
          <p:nvPr/>
        </p:nvSpPr>
        <p:spPr>
          <a:xfrm>
            <a:off x="4350512" y="3484189"/>
            <a:ext cx="5990928"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a:latin typeface="Sakkal Majalla" panose="02000000000000000000" pitchFamily="2" charset="-78"/>
                <a:cs typeface="Sakkal Majalla" panose="02000000000000000000" pitchFamily="2" charset="-78"/>
              </a:defRPr>
            </a:lvl1pPr>
          </a:lstStyle>
          <a:p>
            <a:r>
              <a:rPr lang="ar-DZ" sz="2800" b="1" dirty="0"/>
              <a:t>مشرف رئيسي يكون متخصص في الموضوع الأساسي للمشروع (جوهر الفكرة) مع مشرف مساعد متخصص في الجوانب الداعمة للمشروع </a:t>
            </a:r>
            <a:endParaRPr lang="en-GB" sz="3200" b="1" dirty="0"/>
          </a:p>
        </p:txBody>
      </p:sp>
      <p:pic>
        <p:nvPicPr>
          <p:cNvPr id="11" name="Image 10">
            <a:extLst>
              <a:ext uri="{FF2B5EF4-FFF2-40B4-BE49-F238E27FC236}">
                <a16:creationId xmlns:a16="http://schemas.microsoft.com/office/drawing/2014/main" xmlns="" id="{7782B512-EB03-B165-D330-A6A95A52D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9" y="2296371"/>
            <a:ext cx="2815847" cy="4048560"/>
          </a:xfrm>
          <a:prstGeom prst="rect">
            <a:avLst/>
          </a:prstGeom>
        </p:spPr>
      </p:pic>
    </p:spTree>
    <p:extLst>
      <p:ext uri="{BB962C8B-B14F-4D97-AF65-F5344CB8AC3E}">
        <p14:creationId xmlns:p14="http://schemas.microsoft.com/office/powerpoint/2010/main" val="35525482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877</TotalTime>
  <Words>1367</Words>
  <Application>Microsoft Office PowerPoint</Application>
  <PresentationFormat>Personnalisé</PresentationFormat>
  <Paragraphs>196</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Rodrigues</dc:creator>
  <cp:lastModifiedBy>hp</cp:lastModifiedBy>
  <cp:revision>46</cp:revision>
  <dcterms:created xsi:type="dcterms:W3CDTF">2022-10-08T21:20:15Z</dcterms:created>
  <dcterms:modified xsi:type="dcterms:W3CDTF">2023-05-08T08:56:03Z</dcterms:modified>
</cp:coreProperties>
</file>